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0" autoAdjust="0"/>
    <p:restoredTop sz="94660"/>
  </p:normalViewPr>
  <p:slideViewPr>
    <p:cSldViewPr snapToGrid="0">
      <p:cViewPr varScale="1">
        <p:scale>
          <a:sx n="114" d="100"/>
          <a:sy n="114" d="100"/>
        </p:scale>
        <p:origin x="2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10/27/2021</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80752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99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52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8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55272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39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51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44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26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87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10/27/2021</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87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10/27/2021</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pic>
        <p:nvPicPr>
          <p:cNvPr id="10" name="Picture 9" descr="Logo, company name&#10;&#10;Description automatically generated">
            <a:extLst>
              <a:ext uri="{FF2B5EF4-FFF2-40B4-BE49-F238E27FC236}">
                <a16:creationId xmlns:a16="http://schemas.microsoft.com/office/drawing/2014/main" id="{EFE32716-D678-46AD-8302-20D2CB89EE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11295" y="5424778"/>
            <a:ext cx="1852095" cy="1233197"/>
          </a:xfrm>
          <a:prstGeom prst="rect">
            <a:avLst/>
          </a:prstGeom>
        </p:spPr>
      </p:pic>
    </p:spTree>
    <p:extLst>
      <p:ext uri="{BB962C8B-B14F-4D97-AF65-F5344CB8AC3E}">
        <p14:creationId xmlns:p14="http://schemas.microsoft.com/office/powerpoint/2010/main" val="1901743177"/>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400" b="1" kern="1200">
          <a:solidFill>
            <a:schemeClr val="tx1"/>
          </a:solidFill>
          <a:latin typeface="Selawik" panose="020B0502040204020203" pitchFamily="34" charset="0"/>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Selawik" panose="020B0502040204020203" pitchFamily="34" charset="0"/>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Selawik" panose="020B0502040204020203" pitchFamily="34" charset="0"/>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Selawik" panose="020B0502040204020203" pitchFamily="34" charset="0"/>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Selawik" panose="020B0502040204020203" pitchFamily="34" charset="0"/>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Selawik"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121859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udy mountain top">
            <a:extLst>
              <a:ext uri="{FF2B5EF4-FFF2-40B4-BE49-F238E27FC236}">
                <a16:creationId xmlns:a16="http://schemas.microsoft.com/office/drawing/2014/main" id="{0C1ED1E9-CAC8-4A56-A09C-B96249D923AE}"/>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0"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02096"/>
            <a:ext cx="9421303" cy="2755904"/>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2" name="Rectangle 21">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2"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le 23">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8433"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782DC0F-E2BD-42CE-911F-8C79BA51E444}"/>
              </a:ext>
            </a:extLst>
          </p:cNvPr>
          <p:cNvSpPr>
            <a:spLocks noGrp="1"/>
          </p:cNvSpPr>
          <p:nvPr>
            <p:ph type="ctrTitle"/>
          </p:nvPr>
        </p:nvSpPr>
        <p:spPr>
          <a:xfrm>
            <a:off x="0" y="4609777"/>
            <a:ext cx="10253282" cy="1015663"/>
          </a:xfrm>
        </p:spPr>
        <p:txBody>
          <a:bodyPr anchor="b">
            <a:normAutofit fontScale="90000"/>
          </a:bodyPr>
          <a:lstStyle/>
          <a:p>
            <a:r>
              <a:rPr lang="en-GB" sz="5400" dirty="0"/>
              <a:t>Holiness in the 21</a:t>
            </a:r>
            <a:r>
              <a:rPr lang="en-GB" sz="5400" baseline="30000" dirty="0"/>
              <a:t>st</a:t>
            </a:r>
            <a:r>
              <a:rPr lang="en-GB" sz="5400" dirty="0"/>
              <a:t> Century: Prophetic, Embodied, Embedded</a:t>
            </a:r>
          </a:p>
        </p:txBody>
      </p:sp>
      <p:sp>
        <p:nvSpPr>
          <p:cNvPr id="3" name="Subtitle 2">
            <a:extLst>
              <a:ext uri="{FF2B5EF4-FFF2-40B4-BE49-F238E27FC236}">
                <a16:creationId xmlns:a16="http://schemas.microsoft.com/office/drawing/2014/main" id="{A2662EA7-03E7-4BB0-A3DF-DD91723207F8}"/>
              </a:ext>
            </a:extLst>
          </p:cNvPr>
          <p:cNvSpPr>
            <a:spLocks noGrp="1"/>
          </p:cNvSpPr>
          <p:nvPr>
            <p:ph type="subTitle" idx="1"/>
          </p:nvPr>
        </p:nvSpPr>
        <p:spPr>
          <a:xfrm>
            <a:off x="565150" y="5625445"/>
            <a:ext cx="8395223" cy="1015663"/>
          </a:xfrm>
        </p:spPr>
        <p:txBody>
          <a:bodyPr>
            <a:normAutofit fontScale="92500"/>
          </a:bodyPr>
          <a:lstStyle/>
          <a:p>
            <a:r>
              <a:rPr lang="en-GB" dirty="0"/>
              <a:t>Revd Dr Joseph Wood, Lecturer in Church History and Theology, </a:t>
            </a:r>
          </a:p>
          <a:p>
            <a:r>
              <a:rPr lang="en-GB" dirty="0"/>
              <a:t>NTC Australia/New Zealand</a:t>
            </a:r>
          </a:p>
        </p:txBody>
      </p:sp>
      <p:pic>
        <p:nvPicPr>
          <p:cNvPr id="14" name="Picture 13" descr="Logo, company name&#10;&#10;Description automatically generated">
            <a:extLst>
              <a:ext uri="{FF2B5EF4-FFF2-40B4-BE49-F238E27FC236}">
                <a16:creationId xmlns:a16="http://schemas.microsoft.com/office/drawing/2014/main" id="{B80F3BD8-FCBC-49A9-B9FC-D9CF48034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295" y="5424778"/>
            <a:ext cx="1852095" cy="1233197"/>
          </a:xfrm>
          <a:prstGeom prst="rect">
            <a:avLst/>
          </a:prstGeom>
        </p:spPr>
      </p:pic>
    </p:spTree>
    <p:extLst>
      <p:ext uri="{BB962C8B-B14F-4D97-AF65-F5344CB8AC3E}">
        <p14:creationId xmlns:p14="http://schemas.microsoft.com/office/powerpoint/2010/main" val="290556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p:txBody>
          <a:bodyPr>
            <a:normAutofit/>
          </a:bodyPr>
          <a:lstStyle/>
          <a:p>
            <a:r>
              <a:rPr lang="en-GB" sz="3600" dirty="0">
                <a:ea typeface="Calibri" panose="020F0502020204030204" pitchFamily="34" charset="0"/>
                <a:cs typeface="Times New Roman" panose="02020603050405020304" pitchFamily="18" charset="0"/>
              </a:rPr>
              <a:t>‘…t</a:t>
            </a:r>
            <a:r>
              <a:rPr lang="en-GB" sz="3600" dirty="0">
                <a:effectLst/>
                <a:ea typeface="Calibri" panose="020F0502020204030204" pitchFamily="34" charset="0"/>
                <a:cs typeface="Times New Roman" panose="02020603050405020304" pitchFamily="18" charset="0"/>
              </a:rPr>
              <a:t>he advantage in taking these metaphors as the organizing structure is that they do not focus our thinking just on what he </a:t>
            </a:r>
            <a:r>
              <a:rPr lang="en-GB" sz="3600" i="1" dirty="0">
                <a:effectLst/>
                <a:ea typeface="Calibri" panose="020F0502020204030204" pitchFamily="34" charset="0"/>
                <a:cs typeface="Times New Roman" panose="02020603050405020304" pitchFamily="18" charset="0"/>
              </a:rPr>
              <a:t>did</a:t>
            </a:r>
            <a:r>
              <a:rPr lang="en-GB" sz="3600" dirty="0">
                <a:effectLst/>
                <a:ea typeface="Calibri" panose="020F0502020204030204" pitchFamily="34" charset="0"/>
                <a:cs typeface="Times New Roman" panose="02020603050405020304" pitchFamily="18" charset="0"/>
              </a:rPr>
              <a:t>, but on who he </a:t>
            </a:r>
            <a:r>
              <a:rPr lang="en-GB" sz="3600" i="1" dirty="0">
                <a:effectLst/>
                <a:ea typeface="Calibri" panose="020F0502020204030204" pitchFamily="34" charset="0"/>
                <a:cs typeface="Times New Roman" panose="02020603050405020304" pitchFamily="18" charset="0"/>
              </a:rPr>
              <a:t>is</a:t>
            </a:r>
            <a:r>
              <a:rPr lang="en-GB" sz="3600" dirty="0">
                <a:effectLst/>
                <a:ea typeface="Calibri" panose="020F0502020204030204" pitchFamily="34" charset="0"/>
                <a:cs typeface="Times New Roman" panose="02020603050405020304" pitchFamily="18" charset="0"/>
              </a:rPr>
              <a:t>.’ – T A Noble, </a:t>
            </a:r>
            <a:r>
              <a:rPr lang="en-GB" sz="3600" i="1" dirty="0">
                <a:effectLst/>
                <a:ea typeface="Calibri" panose="020F0502020204030204" pitchFamily="34" charset="0"/>
                <a:cs typeface="Times New Roman" panose="02020603050405020304" pitchFamily="18" charset="0"/>
              </a:rPr>
              <a:t>Holy Trinity: Holy People</a:t>
            </a:r>
            <a:r>
              <a:rPr lang="en-GB" sz="3600" dirty="0">
                <a:effectLst/>
                <a:ea typeface="Calibri" panose="020F0502020204030204" pitchFamily="34" charset="0"/>
                <a:cs typeface="Times New Roman" panose="02020603050405020304" pitchFamily="18" charset="0"/>
              </a:rPr>
              <a:t>, Chapter 6</a:t>
            </a:r>
            <a:endParaRPr lang="en-GB" sz="4000" dirty="0"/>
          </a:p>
        </p:txBody>
      </p:sp>
    </p:spTree>
    <p:extLst>
      <p:ext uri="{BB962C8B-B14F-4D97-AF65-F5344CB8AC3E}">
        <p14:creationId xmlns:p14="http://schemas.microsoft.com/office/powerpoint/2010/main" val="194329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solidFill>
                  <a:srgbClr val="FFFF00"/>
                </a:solidFill>
              </a:rPr>
              <a:t>Prophet</a:t>
            </a:r>
            <a:r>
              <a:rPr lang="en-GB" dirty="0"/>
              <a:t>, Priest, and 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p:txBody>
          <a:bodyPr>
            <a:normAutofit/>
          </a:bodyPr>
          <a:lstStyle/>
          <a:p>
            <a:r>
              <a:rPr lang="en-US" sz="3600" dirty="0">
                <a:ea typeface="Calibri" panose="020F0502020204030204" pitchFamily="34" charset="0"/>
                <a:cs typeface="Times New Roman" panose="02020603050405020304" pitchFamily="18" charset="0"/>
              </a:rPr>
              <a:t>When Jesus asked his disciples, ‘who do the people say I am?’, they replied, ‘Some say John the Baptist, but others Elijah, and still others Jeremiah or one of the prophets.’ (Matt 16.16)</a:t>
            </a:r>
            <a:endParaRPr lang="en-GB" sz="4000" dirty="0"/>
          </a:p>
        </p:txBody>
      </p:sp>
    </p:spTree>
    <p:extLst>
      <p:ext uri="{BB962C8B-B14F-4D97-AF65-F5344CB8AC3E}">
        <p14:creationId xmlns:p14="http://schemas.microsoft.com/office/powerpoint/2010/main" val="39855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solidFill>
                  <a:srgbClr val="FFFF00"/>
                </a:solidFill>
              </a:rPr>
              <a:t>Prophet</a:t>
            </a:r>
            <a:r>
              <a:rPr lang="en-GB" dirty="0"/>
              <a:t>, Priest, and 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p:txBody>
          <a:bodyPr>
            <a:normAutofit/>
          </a:bodyPr>
          <a:lstStyle/>
          <a:p>
            <a:r>
              <a:rPr lang="en-GB" sz="3600" dirty="0">
                <a:effectLst/>
                <a:ea typeface="Calibri" panose="020F0502020204030204" pitchFamily="34" charset="0"/>
                <a:cs typeface="Times New Roman" panose="02020603050405020304" pitchFamily="18" charset="0"/>
              </a:rPr>
              <a:t>‘Prophets will have none of this. They hold that everything, absolutely everything, takes place on sacred ground.’ – Eugene Peterson, </a:t>
            </a:r>
            <a:r>
              <a:rPr lang="en-GB" sz="3600" i="1" dirty="0">
                <a:effectLst/>
                <a:ea typeface="Calibri" panose="020F0502020204030204" pitchFamily="34" charset="0"/>
                <a:cs typeface="Times New Roman" panose="02020603050405020304" pitchFamily="18" charset="0"/>
              </a:rPr>
              <a:t>The Jesus Way</a:t>
            </a:r>
            <a:r>
              <a:rPr lang="en-GB" sz="3600" dirty="0">
                <a:effectLst/>
                <a:ea typeface="Calibri" panose="020F0502020204030204" pitchFamily="34" charset="0"/>
                <a:cs typeface="Times New Roman" panose="02020603050405020304" pitchFamily="18" charset="0"/>
              </a:rPr>
              <a:t>, 120</a:t>
            </a:r>
            <a:endParaRPr lang="en-GB" sz="6600" dirty="0"/>
          </a:p>
        </p:txBody>
      </p:sp>
    </p:spTree>
    <p:extLst>
      <p:ext uri="{BB962C8B-B14F-4D97-AF65-F5344CB8AC3E}">
        <p14:creationId xmlns:p14="http://schemas.microsoft.com/office/powerpoint/2010/main" val="38175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solidFill>
                  <a:srgbClr val="FFFF00"/>
                </a:solidFill>
              </a:rPr>
              <a:t>Prophet</a:t>
            </a:r>
            <a:r>
              <a:rPr lang="en-GB" dirty="0"/>
              <a:t>, Priest, and 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p:txBody>
          <a:bodyPr>
            <a:normAutofit/>
          </a:bodyPr>
          <a:lstStyle/>
          <a:p>
            <a:r>
              <a:rPr lang="en-GB" sz="3600" dirty="0">
                <a:effectLst/>
                <a:ea typeface="Calibri" panose="020F0502020204030204" pitchFamily="34" charset="0"/>
                <a:cs typeface="Times New Roman" panose="02020603050405020304" pitchFamily="18" charset="0"/>
              </a:rPr>
              <a:t>With prophetic imagination, Jesus proclaimed, ‘For this I was born, and for this I came into the world, to testify to the truth.’ (John 18.37)</a:t>
            </a:r>
            <a:endParaRPr lang="en-GB" sz="11500" dirty="0"/>
          </a:p>
        </p:txBody>
      </p:sp>
    </p:spTree>
    <p:extLst>
      <p:ext uri="{BB962C8B-B14F-4D97-AF65-F5344CB8AC3E}">
        <p14:creationId xmlns:p14="http://schemas.microsoft.com/office/powerpoint/2010/main" val="366495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a:t>
            </a:r>
            <a:r>
              <a:rPr lang="en-GB" dirty="0">
                <a:solidFill>
                  <a:srgbClr val="FFFF00"/>
                </a:solidFill>
              </a:rPr>
              <a:t>Priest</a:t>
            </a:r>
            <a:r>
              <a:rPr lang="en-GB" dirty="0"/>
              <a:t>, and 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p:txBody>
          <a:bodyPr>
            <a:noAutofit/>
          </a:bodyPr>
          <a:lstStyle/>
          <a:p>
            <a:pPr>
              <a:lnSpc>
                <a:spcPct val="107000"/>
              </a:lnSpc>
              <a:spcAft>
                <a:spcPts val="800"/>
              </a:spcAft>
            </a:pPr>
            <a:r>
              <a:rPr lang="en-GB" sz="3600" dirty="0">
                <a:effectLst/>
                <a:ea typeface="Calibri" panose="020F0502020204030204" pitchFamily="34" charset="0"/>
                <a:cs typeface="Times New Roman" panose="02020603050405020304" pitchFamily="18" charset="0"/>
              </a:rPr>
              <a:t>Without this, humanity’s identity as the people of God was compromised, for anything unclean or sinful, could not be in God’s presence. To be holy as God is holy required the priesthood.</a:t>
            </a:r>
          </a:p>
        </p:txBody>
      </p:sp>
    </p:spTree>
    <p:extLst>
      <p:ext uri="{BB962C8B-B14F-4D97-AF65-F5344CB8AC3E}">
        <p14:creationId xmlns:p14="http://schemas.microsoft.com/office/powerpoint/2010/main" val="91836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a:t>
            </a:r>
            <a:r>
              <a:rPr lang="en-GB" dirty="0">
                <a:solidFill>
                  <a:srgbClr val="FFFF00"/>
                </a:solidFill>
              </a:rPr>
              <a:t>Priest</a:t>
            </a:r>
            <a:r>
              <a:rPr lang="en-GB" dirty="0"/>
              <a:t>, and 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p:txBody>
          <a:bodyPr>
            <a:noAutofit/>
          </a:bodyPr>
          <a:lstStyle/>
          <a:p>
            <a:pPr>
              <a:lnSpc>
                <a:spcPct val="107000"/>
              </a:lnSpc>
              <a:spcAft>
                <a:spcPts val="800"/>
              </a:spcAft>
            </a:pPr>
            <a:r>
              <a:rPr lang="en-GB" sz="3600" dirty="0">
                <a:effectLst/>
                <a:ea typeface="Calibri" panose="020F0502020204030204" pitchFamily="34" charset="0"/>
                <a:cs typeface="Times New Roman" panose="02020603050405020304" pitchFamily="18" charset="0"/>
              </a:rPr>
              <a:t>Jesus changes all of this. In Jesus, we see the holy other God, the transcendent, indescribable, eternal God, ‘give up his divine privileges and become a humble servant, being born a human being.’ He became incarnate, and made his home among us. </a:t>
            </a:r>
          </a:p>
        </p:txBody>
      </p:sp>
    </p:spTree>
    <p:extLst>
      <p:ext uri="{BB962C8B-B14F-4D97-AF65-F5344CB8AC3E}">
        <p14:creationId xmlns:p14="http://schemas.microsoft.com/office/powerpoint/2010/main" val="192862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a:t>
            </a:r>
            <a:r>
              <a:rPr lang="en-GB" dirty="0">
                <a:solidFill>
                  <a:srgbClr val="FFFF00"/>
                </a:solidFill>
              </a:rPr>
              <a:t>Priest</a:t>
            </a:r>
            <a:r>
              <a:rPr lang="en-GB" dirty="0"/>
              <a:t>, and 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p:txBody>
          <a:bodyPr>
            <a:noAutofit/>
          </a:bodyPr>
          <a:lstStyle/>
          <a:p>
            <a:pPr>
              <a:lnSpc>
                <a:spcPct val="107000"/>
              </a:lnSpc>
              <a:spcAft>
                <a:spcPts val="800"/>
              </a:spcAft>
            </a:pPr>
            <a:r>
              <a:rPr lang="en-GB" sz="3600" dirty="0">
                <a:effectLst/>
                <a:ea typeface="Calibri" panose="020F0502020204030204" pitchFamily="34" charset="0"/>
                <a:cs typeface="Times New Roman" panose="02020603050405020304" pitchFamily="18" charset="0"/>
              </a:rPr>
              <a:t>‘My body connects me to all of these other people. Wearing my skin is not a solitary practice but one that brings me into communion with all these other embodied souls. It is what we have most in common with one another.’ – Barbara Brown Taylor, </a:t>
            </a:r>
            <a:r>
              <a:rPr lang="en-GB" sz="3600" i="1" dirty="0">
                <a:effectLst/>
                <a:ea typeface="Calibri" panose="020F0502020204030204" pitchFamily="34" charset="0"/>
                <a:cs typeface="Times New Roman" panose="02020603050405020304" pitchFamily="18" charset="0"/>
              </a:rPr>
              <a:t>An Altar in the World</a:t>
            </a:r>
            <a:r>
              <a:rPr lang="en-GB" sz="3600" dirty="0">
                <a:effectLst/>
                <a:ea typeface="Calibri" panose="020F0502020204030204" pitchFamily="34" charset="0"/>
                <a:cs typeface="Times New Roman" panose="02020603050405020304" pitchFamily="18" charset="0"/>
              </a:rPr>
              <a:t>, 42</a:t>
            </a:r>
          </a:p>
        </p:txBody>
      </p:sp>
    </p:spTree>
    <p:extLst>
      <p:ext uri="{BB962C8B-B14F-4D97-AF65-F5344CB8AC3E}">
        <p14:creationId xmlns:p14="http://schemas.microsoft.com/office/powerpoint/2010/main" val="10150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a:t>
            </a:r>
            <a:r>
              <a:rPr lang="en-GB" dirty="0">
                <a:solidFill>
                  <a:srgbClr val="FFFF00"/>
                </a:solidFill>
              </a:rPr>
              <a:t>Priest</a:t>
            </a:r>
            <a:r>
              <a:rPr lang="en-GB" dirty="0"/>
              <a:t>, and 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a:xfrm>
            <a:off x="1587710" y="2005781"/>
            <a:ext cx="9486690" cy="3926152"/>
          </a:xfrm>
        </p:spPr>
        <p:txBody>
          <a:bodyPr>
            <a:noAutofit/>
          </a:bodyPr>
          <a:lstStyle/>
          <a:p>
            <a:pPr>
              <a:lnSpc>
                <a:spcPct val="107000"/>
              </a:lnSpc>
              <a:spcAft>
                <a:spcPts val="800"/>
              </a:spcAft>
            </a:pPr>
            <a:r>
              <a:rPr lang="en-GB" sz="3600" dirty="0">
                <a:effectLst/>
                <a:ea typeface="Calibri" panose="020F0502020204030204" pitchFamily="34" charset="0"/>
                <a:cs typeface="Times New Roman" panose="02020603050405020304" pitchFamily="18" charset="0"/>
              </a:rPr>
              <a:t>A leper came to him begging him, and kneeling he said to him, “If you choose, you can make me clean.” </a:t>
            </a:r>
            <a:r>
              <a:rPr lang="en-GB" sz="3600" dirty="0">
                <a:solidFill>
                  <a:srgbClr val="FFFF00"/>
                </a:solidFill>
                <a:effectLst/>
                <a:ea typeface="Calibri" panose="020F0502020204030204" pitchFamily="34" charset="0"/>
                <a:cs typeface="Times New Roman" panose="02020603050405020304" pitchFamily="18" charset="0"/>
              </a:rPr>
              <a:t>Moved with pity, Jesus stretched out his hand and touched him</a:t>
            </a:r>
            <a:r>
              <a:rPr lang="en-GB" sz="3600" dirty="0">
                <a:effectLst/>
                <a:ea typeface="Calibri" panose="020F0502020204030204" pitchFamily="34" charset="0"/>
                <a:cs typeface="Times New Roman" panose="02020603050405020304" pitchFamily="18" charset="0"/>
              </a:rPr>
              <a:t>, and said to him, “I do choose. Be made clean!” Immediately the leprosy left him, and he was made clean. (Mark 1.40-42)</a:t>
            </a:r>
          </a:p>
          <a:p>
            <a:pPr>
              <a:lnSpc>
                <a:spcPct val="107000"/>
              </a:lnSpc>
              <a:spcAft>
                <a:spcPts val="800"/>
              </a:spcAft>
            </a:pPr>
            <a:endParaRPr lang="en-GB"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36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a:t>
            </a:r>
            <a:r>
              <a:rPr lang="en-GB" dirty="0">
                <a:solidFill>
                  <a:srgbClr val="FFFF00"/>
                </a:solidFill>
              </a:rPr>
              <a:t>King</a:t>
            </a:r>
          </a:p>
        </p:txBody>
      </p:sp>
      <p:pic>
        <p:nvPicPr>
          <p:cNvPr id="4" name="Picture 2" descr="E:\NYUK\Houseparty 2015\the-nativity-story-king-herod.jpg">
            <a:extLst>
              <a:ext uri="{FF2B5EF4-FFF2-40B4-BE49-F238E27FC236}">
                <a16:creationId xmlns:a16="http://schemas.microsoft.com/office/drawing/2014/main" id="{9FEAEE0F-816B-4E4A-9501-E874C121B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405" y="1884915"/>
            <a:ext cx="6591300" cy="49730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6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a:t>
            </a:r>
            <a:r>
              <a:rPr lang="en-GB" dirty="0">
                <a:solidFill>
                  <a:srgbClr val="FFFF00"/>
                </a:solidFill>
              </a:rPr>
              <a:t>King</a:t>
            </a:r>
          </a:p>
        </p:txBody>
      </p:sp>
      <p:pic>
        <p:nvPicPr>
          <p:cNvPr id="5" name="Picture 2" descr="E:\NYUK\Houseparty 2015\0330-israel-herod-the-great-mountain.jpg">
            <a:extLst>
              <a:ext uri="{FF2B5EF4-FFF2-40B4-BE49-F238E27FC236}">
                <a16:creationId xmlns:a16="http://schemas.microsoft.com/office/drawing/2014/main" id="{1C0F4078-AEEA-466E-A471-63553EF90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540" y="2005781"/>
            <a:ext cx="6618919" cy="4851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5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9DE3-8E80-492E-ABEB-0409449E2895}"/>
              </a:ext>
            </a:extLst>
          </p:cNvPr>
          <p:cNvSpPr>
            <a:spLocks noGrp="1"/>
          </p:cNvSpPr>
          <p:nvPr>
            <p:ph type="title"/>
          </p:nvPr>
        </p:nvSpPr>
        <p:spPr/>
        <p:txBody>
          <a:bodyPr/>
          <a:lstStyle/>
          <a:p>
            <a:r>
              <a:rPr lang="en-GB" dirty="0"/>
              <a:t>What does it look like to be holy as God is holy in this story?</a:t>
            </a:r>
          </a:p>
        </p:txBody>
      </p:sp>
      <p:sp>
        <p:nvSpPr>
          <p:cNvPr id="3" name="Content Placeholder 2">
            <a:extLst>
              <a:ext uri="{FF2B5EF4-FFF2-40B4-BE49-F238E27FC236}">
                <a16:creationId xmlns:a16="http://schemas.microsoft.com/office/drawing/2014/main" id="{00E8DA14-E9A5-4603-AD76-ACA64ABB603B}"/>
              </a:ext>
            </a:extLst>
          </p:cNvPr>
          <p:cNvSpPr>
            <a:spLocks noGrp="1"/>
          </p:cNvSpPr>
          <p:nvPr>
            <p:ph idx="1"/>
          </p:nvPr>
        </p:nvSpPr>
        <p:spPr/>
        <p:txBody>
          <a:bodyPr>
            <a:normAutofit/>
          </a:bodyPr>
          <a:lstStyle/>
          <a:p>
            <a:pPr marL="742950" indent="-742950">
              <a:buFont typeface="+mj-lt"/>
              <a:buAutoNum type="arabicPeriod"/>
            </a:pPr>
            <a:r>
              <a:rPr lang="en-GB" sz="4400" dirty="0"/>
              <a:t>Biblical Illiteracy</a:t>
            </a:r>
          </a:p>
          <a:p>
            <a:pPr marL="742950" indent="-742950">
              <a:buFont typeface="+mj-lt"/>
              <a:buAutoNum type="arabicPeriod"/>
            </a:pPr>
            <a:r>
              <a:rPr lang="en-GB" sz="4400" dirty="0"/>
              <a:t>Steve and Jessica</a:t>
            </a:r>
          </a:p>
          <a:p>
            <a:pPr marL="742950" indent="-742950">
              <a:buFont typeface="+mj-lt"/>
              <a:buAutoNum type="arabicPeriod"/>
            </a:pPr>
            <a:r>
              <a:rPr lang="en-GB" sz="4400" dirty="0"/>
              <a:t>Sami</a:t>
            </a:r>
          </a:p>
        </p:txBody>
      </p:sp>
    </p:spTree>
    <p:extLst>
      <p:ext uri="{BB962C8B-B14F-4D97-AF65-F5344CB8AC3E}">
        <p14:creationId xmlns:p14="http://schemas.microsoft.com/office/powerpoint/2010/main" val="105936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a:t>
            </a:r>
            <a:r>
              <a:rPr lang="en-GB" dirty="0">
                <a:solidFill>
                  <a:srgbClr val="FFFF00"/>
                </a:solidFill>
              </a:rPr>
              <a:t>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a:xfrm>
            <a:off x="1587710" y="2005781"/>
            <a:ext cx="9486690" cy="3926152"/>
          </a:xfrm>
        </p:spPr>
        <p:txBody>
          <a:bodyPr>
            <a:noAutofit/>
          </a:bodyPr>
          <a:lstStyle/>
          <a:p>
            <a:pPr>
              <a:lnSpc>
                <a:spcPct val="107000"/>
              </a:lnSpc>
              <a:spcAft>
                <a:spcPts val="800"/>
              </a:spcAft>
            </a:pPr>
            <a:r>
              <a:rPr lang="en-GB" sz="3600" dirty="0">
                <a:ea typeface="Calibri" panose="020F0502020204030204" pitchFamily="34" charset="0"/>
                <a:cs typeface="Times New Roman" panose="02020603050405020304" pitchFamily="18" charset="0"/>
              </a:rPr>
              <a:t>Herod’s Kingdom</a:t>
            </a:r>
          </a:p>
          <a:p>
            <a:pPr>
              <a:lnSpc>
                <a:spcPct val="107000"/>
              </a:lnSpc>
              <a:spcAft>
                <a:spcPts val="800"/>
              </a:spcAft>
            </a:pPr>
            <a:r>
              <a:rPr lang="en-GB" sz="3600" dirty="0">
                <a:effectLst/>
                <a:ea typeface="Calibri" panose="020F0502020204030204" pitchFamily="34" charset="0"/>
                <a:cs typeface="Times New Roman" panose="02020603050405020304" pitchFamily="18" charset="0"/>
              </a:rPr>
              <a:t>Occupation, Oppression, Violence, Selfish</a:t>
            </a:r>
            <a:r>
              <a:rPr lang="en-GB" sz="3600" dirty="0">
                <a:ea typeface="Calibri" panose="020F0502020204030204" pitchFamily="34" charset="0"/>
                <a:cs typeface="Times New Roman" panose="02020603050405020304" pitchFamily="18" charset="0"/>
              </a:rPr>
              <a:t>ness, Life-taking, Hopeless</a:t>
            </a:r>
            <a:endParaRPr lang="en-GB"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584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a:t>
            </a:r>
            <a:r>
              <a:rPr lang="en-GB" dirty="0">
                <a:solidFill>
                  <a:srgbClr val="FFFF00"/>
                </a:solidFill>
              </a:rPr>
              <a:t>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a:xfrm>
            <a:off x="1587710" y="2005781"/>
            <a:ext cx="9486690" cy="3926152"/>
          </a:xfrm>
        </p:spPr>
        <p:txBody>
          <a:bodyPr>
            <a:noAutofit/>
          </a:bodyPr>
          <a:lstStyle/>
          <a:p>
            <a:pPr>
              <a:lnSpc>
                <a:spcPct val="107000"/>
              </a:lnSpc>
              <a:spcAft>
                <a:spcPts val="800"/>
              </a:spcAft>
            </a:pPr>
            <a:r>
              <a:rPr lang="en-GB" sz="3600" dirty="0">
                <a:ea typeface="Calibri" panose="020F0502020204030204" pitchFamily="34" charset="0"/>
                <a:cs typeface="Times New Roman" panose="02020603050405020304" pitchFamily="18" charset="0"/>
              </a:rPr>
              <a:t>Jesus’ Kingdom</a:t>
            </a:r>
          </a:p>
          <a:p>
            <a:pPr marL="0" indent="0">
              <a:lnSpc>
                <a:spcPct val="107000"/>
              </a:lnSpc>
              <a:spcAft>
                <a:spcPts val="800"/>
              </a:spcAft>
              <a:buNone/>
            </a:pPr>
            <a:endParaRPr lang="en-GB" sz="3600" dirty="0">
              <a:ea typeface="Calibri" panose="020F0502020204030204" pitchFamily="34" charset="0"/>
              <a:cs typeface="Times New Roman" panose="02020603050405020304" pitchFamily="18" charset="0"/>
            </a:endParaRPr>
          </a:p>
        </p:txBody>
      </p:sp>
      <p:pic>
        <p:nvPicPr>
          <p:cNvPr id="4" name="Picture 2" descr="E:\Breakthru 2015\mustard-seed-faith.jpg">
            <a:extLst>
              <a:ext uri="{FF2B5EF4-FFF2-40B4-BE49-F238E27FC236}">
                <a16:creationId xmlns:a16="http://schemas.microsoft.com/office/drawing/2014/main" id="{DC19CC29-5CC1-4862-BE16-62D3822D1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361" y="2671274"/>
            <a:ext cx="2794639" cy="4186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9B0E6F-7D11-4B5C-928B-EA04FD3EA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304" y="2400599"/>
            <a:ext cx="6527695" cy="4443315"/>
          </a:xfrm>
          <a:prstGeom prst="rect">
            <a:avLst/>
          </a:prstGeom>
          <a:ln>
            <a:noFill/>
          </a:ln>
          <a:effectLst>
            <a:softEdge rad="112500"/>
          </a:effectLst>
        </p:spPr>
      </p:pic>
    </p:spTree>
    <p:extLst>
      <p:ext uri="{BB962C8B-B14F-4D97-AF65-F5344CB8AC3E}">
        <p14:creationId xmlns:p14="http://schemas.microsoft.com/office/powerpoint/2010/main" val="2802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a:t>
            </a:r>
            <a:r>
              <a:rPr lang="en-GB" dirty="0">
                <a:solidFill>
                  <a:srgbClr val="FFFF00"/>
                </a:solidFill>
              </a:rPr>
              <a:t>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a:xfrm>
            <a:off x="1587710" y="2005781"/>
            <a:ext cx="9486690" cy="3926152"/>
          </a:xfrm>
        </p:spPr>
        <p:txBody>
          <a:bodyPr>
            <a:noAutofit/>
          </a:bodyPr>
          <a:lstStyle/>
          <a:p>
            <a:pPr>
              <a:lnSpc>
                <a:spcPct val="107000"/>
              </a:lnSpc>
              <a:spcAft>
                <a:spcPts val="800"/>
              </a:spcAft>
            </a:pPr>
            <a:r>
              <a:rPr lang="en-GB" sz="3600" dirty="0">
                <a:ea typeface="Calibri" panose="020F0502020204030204" pitchFamily="34" charset="0"/>
                <a:cs typeface="Times New Roman" panose="02020603050405020304" pitchFamily="18" charset="0"/>
              </a:rPr>
              <a:t>Jesus’ Kingdom</a:t>
            </a:r>
          </a:p>
          <a:p>
            <a:pPr marL="0" indent="0">
              <a:lnSpc>
                <a:spcPct val="107000"/>
              </a:lnSpc>
              <a:spcAft>
                <a:spcPts val="800"/>
              </a:spcAft>
              <a:buNone/>
            </a:pPr>
            <a:endParaRPr lang="en-GB" sz="3600" dirty="0">
              <a:ea typeface="Calibri" panose="020F0502020204030204" pitchFamily="34" charset="0"/>
              <a:cs typeface="Times New Roman" panose="02020603050405020304" pitchFamily="18" charset="0"/>
            </a:endParaRPr>
          </a:p>
        </p:txBody>
      </p:sp>
      <p:pic>
        <p:nvPicPr>
          <p:cNvPr id="5" name="Picture 4" descr="A picture containing indoor, dessert, cream, vegetable&#10;&#10;Description automatically generated">
            <a:extLst>
              <a:ext uri="{FF2B5EF4-FFF2-40B4-BE49-F238E27FC236}">
                <a16:creationId xmlns:a16="http://schemas.microsoft.com/office/drawing/2014/main" id="{32321C15-44C2-47F2-98C6-4A4211DC7602}"/>
              </a:ext>
            </a:extLst>
          </p:cNvPr>
          <p:cNvPicPr>
            <a:picLocks noChangeAspect="1"/>
          </p:cNvPicPr>
          <p:nvPr/>
        </p:nvPicPr>
        <p:blipFill rotWithShape="1">
          <a:blip r:embed="rId2">
            <a:extLst>
              <a:ext uri="{28A0092B-C50C-407E-A947-70E740481C1C}">
                <a14:useLocalDpi xmlns:a14="http://schemas.microsoft.com/office/drawing/2010/main" val="0"/>
              </a:ext>
            </a:extLst>
          </a:blip>
          <a:srcRect l="10020" r="9818"/>
          <a:stretch/>
        </p:blipFill>
        <p:spPr>
          <a:xfrm>
            <a:off x="5486400" y="2152650"/>
            <a:ext cx="6705600" cy="4705350"/>
          </a:xfrm>
          <a:prstGeom prst="rect">
            <a:avLst/>
          </a:prstGeom>
          <a:ln>
            <a:noFill/>
          </a:ln>
          <a:effectLst>
            <a:softEdge rad="112500"/>
          </a:effectLst>
        </p:spPr>
      </p:pic>
      <p:pic>
        <p:nvPicPr>
          <p:cNvPr id="7" name="Picture 6" descr="A picture containing cake, chocolate, piece, dessert&#10;&#10;Description automatically generated">
            <a:extLst>
              <a:ext uri="{FF2B5EF4-FFF2-40B4-BE49-F238E27FC236}">
                <a16:creationId xmlns:a16="http://schemas.microsoft.com/office/drawing/2014/main" id="{B0B85A1A-787C-4E60-A456-8691862E1384}"/>
              </a:ext>
            </a:extLst>
          </p:cNvPr>
          <p:cNvPicPr>
            <a:picLocks noChangeAspect="1"/>
          </p:cNvPicPr>
          <p:nvPr/>
        </p:nvPicPr>
        <p:blipFill rotWithShape="1">
          <a:blip r:embed="rId3">
            <a:extLst>
              <a:ext uri="{28A0092B-C50C-407E-A947-70E740481C1C}">
                <a14:useLocalDpi xmlns:a14="http://schemas.microsoft.com/office/drawing/2010/main" val="0"/>
              </a:ext>
            </a:extLst>
          </a:blip>
          <a:srcRect l="38394" t="29260" r="9646" b="14899"/>
          <a:stretch/>
        </p:blipFill>
        <p:spPr>
          <a:xfrm>
            <a:off x="670983" y="2924177"/>
            <a:ext cx="4305300" cy="3470790"/>
          </a:xfrm>
          <a:prstGeom prst="rect">
            <a:avLst/>
          </a:prstGeom>
          <a:ln>
            <a:noFill/>
          </a:ln>
          <a:effectLst>
            <a:softEdge rad="112500"/>
          </a:effectLst>
        </p:spPr>
      </p:pic>
    </p:spTree>
    <p:extLst>
      <p:ext uri="{BB962C8B-B14F-4D97-AF65-F5344CB8AC3E}">
        <p14:creationId xmlns:p14="http://schemas.microsoft.com/office/powerpoint/2010/main" val="6053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a:t>
            </a:r>
            <a:r>
              <a:rPr lang="en-GB" dirty="0">
                <a:solidFill>
                  <a:srgbClr val="FFFF00"/>
                </a:solidFill>
              </a:rPr>
              <a:t>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a:xfrm>
            <a:off x="1587710" y="2005781"/>
            <a:ext cx="9486690" cy="3926152"/>
          </a:xfrm>
        </p:spPr>
        <p:txBody>
          <a:bodyPr>
            <a:noAutofit/>
          </a:bodyPr>
          <a:lstStyle/>
          <a:p>
            <a:pPr>
              <a:lnSpc>
                <a:spcPct val="107000"/>
              </a:lnSpc>
              <a:spcAft>
                <a:spcPts val="800"/>
              </a:spcAft>
            </a:pPr>
            <a:r>
              <a:rPr lang="en-GB" sz="3600" dirty="0">
                <a:effectLst/>
                <a:ea typeface="Calibri" panose="020F0502020204030204" pitchFamily="34" charset="0"/>
                <a:cs typeface="Times New Roman" panose="02020603050405020304" pitchFamily="18" charset="0"/>
              </a:rPr>
              <a:t>Jesus’ Kingdom is established not through violence and coercion, but through love and persuasion. It does not conquer from the outside in, but from the inside out.</a:t>
            </a:r>
          </a:p>
        </p:txBody>
      </p:sp>
    </p:spTree>
    <p:extLst>
      <p:ext uri="{BB962C8B-B14F-4D97-AF65-F5344CB8AC3E}">
        <p14:creationId xmlns:p14="http://schemas.microsoft.com/office/powerpoint/2010/main" val="425383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a:t>
            </a:r>
            <a:r>
              <a:rPr lang="en-GB" dirty="0">
                <a:solidFill>
                  <a:srgbClr val="FFFF00"/>
                </a:solidFill>
              </a:rPr>
              <a:t>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a:xfrm>
            <a:off x="1587710" y="2005781"/>
            <a:ext cx="9486690" cy="3926152"/>
          </a:xfrm>
        </p:spPr>
        <p:txBody>
          <a:bodyPr>
            <a:noAutofit/>
          </a:bodyPr>
          <a:lstStyle/>
          <a:p>
            <a:pPr>
              <a:lnSpc>
                <a:spcPct val="107000"/>
              </a:lnSpc>
              <a:spcAft>
                <a:spcPts val="800"/>
              </a:spcAft>
            </a:pPr>
            <a:r>
              <a:rPr lang="en-GB" sz="3600" dirty="0">
                <a:effectLst/>
                <a:ea typeface="Calibri" panose="020F0502020204030204" pitchFamily="34" charset="0"/>
                <a:cs typeface="Times New Roman" panose="02020603050405020304" pitchFamily="18" charset="0"/>
              </a:rPr>
              <a:t>Jesus’ Kingdom</a:t>
            </a:r>
          </a:p>
          <a:p>
            <a:pPr>
              <a:lnSpc>
                <a:spcPct val="107000"/>
              </a:lnSpc>
              <a:spcAft>
                <a:spcPts val="800"/>
              </a:spcAft>
            </a:pPr>
            <a:r>
              <a:rPr lang="en-GB" sz="3600" dirty="0">
                <a:ea typeface="Calibri" panose="020F0502020204030204" pitchFamily="34" charset="0"/>
                <a:cs typeface="Times New Roman" panose="02020603050405020304" pitchFamily="18" charset="0"/>
              </a:rPr>
              <a:t>Embedding, Infectious, Transforming, Persuasive, Loving, Hopeful, Life-giving, Holy</a:t>
            </a:r>
            <a:endParaRPr lang="en-GB" sz="3600" dirty="0">
              <a:effectLst/>
              <a:ea typeface="Calibri" panose="020F0502020204030204" pitchFamily="34" charset="0"/>
              <a:cs typeface="Times New Roman" panose="02020603050405020304" pitchFamily="18" charset="0"/>
            </a:endParaRPr>
          </a:p>
          <a:p>
            <a:pPr>
              <a:lnSpc>
                <a:spcPct val="107000"/>
              </a:lnSpc>
              <a:spcAft>
                <a:spcPts val="800"/>
              </a:spcAft>
            </a:pPr>
            <a:endParaRPr lang="en-GB"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589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A719-A1F8-411B-AACF-0BA5F78F3CC4}"/>
              </a:ext>
            </a:extLst>
          </p:cNvPr>
          <p:cNvSpPr>
            <a:spLocks noGrp="1"/>
          </p:cNvSpPr>
          <p:nvPr>
            <p:ph type="title"/>
          </p:nvPr>
        </p:nvSpPr>
        <p:spPr/>
        <p:txBody>
          <a:bodyPr/>
          <a:lstStyle/>
          <a:p>
            <a:r>
              <a:rPr lang="en-GB" dirty="0"/>
              <a:t>2. Three offices of Christ: </a:t>
            </a:r>
            <a:br>
              <a:rPr lang="en-GB" dirty="0"/>
            </a:br>
            <a:r>
              <a:rPr lang="en-GB" dirty="0"/>
              <a:t>Prophet, Priest, and </a:t>
            </a:r>
            <a:r>
              <a:rPr lang="en-GB" dirty="0">
                <a:solidFill>
                  <a:srgbClr val="FFFF00"/>
                </a:solidFill>
              </a:rPr>
              <a:t>King</a:t>
            </a:r>
          </a:p>
        </p:txBody>
      </p:sp>
      <p:sp>
        <p:nvSpPr>
          <p:cNvPr id="3" name="Content Placeholder 2">
            <a:extLst>
              <a:ext uri="{FF2B5EF4-FFF2-40B4-BE49-F238E27FC236}">
                <a16:creationId xmlns:a16="http://schemas.microsoft.com/office/drawing/2014/main" id="{A7E2E48A-15EE-4B30-A3EF-C26B2B3929DA}"/>
              </a:ext>
            </a:extLst>
          </p:cNvPr>
          <p:cNvSpPr>
            <a:spLocks noGrp="1"/>
          </p:cNvSpPr>
          <p:nvPr>
            <p:ph idx="1"/>
          </p:nvPr>
        </p:nvSpPr>
        <p:spPr>
          <a:xfrm>
            <a:off x="1587710" y="2005781"/>
            <a:ext cx="9486690" cy="3926152"/>
          </a:xfrm>
        </p:spPr>
        <p:txBody>
          <a:bodyPr>
            <a:noAutofit/>
          </a:bodyPr>
          <a:lstStyle/>
          <a:p>
            <a:pPr>
              <a:lnSpc>
                <a:spcPct val="107000"/>
              </a:lnSpc>
              <a:spcAft>
                <a:spcPts val="800"/>
              </a:spcAft>
            </a:pPr>
            <a:r>
              <a:rPr lang="en-GB" sz="3600" dirty="0">
                <a:effectLst/>
                <a:ea typeface="Calibri" panose="020F0502020204030204" pitchFamily="34" charset="0"/>
                <a:cs typeface="Times New Roman" panose="02020603050405020304" pitchFamily="18" charset="0"/>
              </a:rPr>
              <a:t>‘Through his resurrection, the defeat of death, Jesus announces his new royal authority. He is now the king who displaces the king.’ – Walter Bruggeman, </a:t>
            </a:r>
            <a:r>
              <a:rPr lang="en-GB" sz="3600" i="1" dirty="0">
                <a:effectLst/>
                <a:ea typeface="Calibri" panose="020F0502020204030204" pitchFamily="34" charset="0"/>
                <a:cs typeface="Times New Roman" panose="02020603050405020304" pitchFamily="18" charset="0"/>
              </a:rPr>
              <a:t>Prophetic Imagination</a:t>
            </a:r>
            <a:r>
              <a:rPr lang="en-GB" sz="3600" dirty="0">
                <a:effectLst/>
                <a:ea typeface="Calibri" panose="020F0502020204030204" pitchFamily="34" charset="0"/>
                <a:cs typeface="Times New Roman" panose="02020603050405020304" pitchFamily="18" charset="0"/>
              </a:rPr>
              <a:t>, 113</a:t>
            </a:r>
          </a:p>
        </p:txBody>
      </p:sp>
    </p:spTree>
    <p:extLst>
      <p:ext uri="{BB962C8B-B14F-4D97-AF65-F5344CB8AC3E}">
        <p14:creationId xmlns:p14="http://schemas.microsoft.com/office/powerpoint/2010/main" val="31650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5A6-693E-44B7-9C73-2D7874CA8551}"/>
              </a:ext>
            </a:extLst>
          </p:cNvPr>
          <p:cNvSpPr>
            <a:spLocks noGrp="1"/>
          </p:cNvSpPr>
          <p:nvPr>
            <p:ph type="title"/>
          </p:nvPr>
        </p:nvSpPr>
        <p:spPr/>
        <p:txBody>
          <a:bodyPr/>
          <a:lstStyle/>
          <a:p>
            <a:r>
              <a:rPr lang="en-GB" dirty="0"/>
              <a:t>3. Who is the Church? </a:t>
            </a:r>
            <a:br>
              <a:rPr lang="en-GB" dirty="0"/>
            </a:br>
            <a:r>
              <a:rPr lang="en-GB" dirty="0"/>
              <a:t>The Body of Christ</a:t>
            </a:r>
          </a:p>
        </p:txBody>
      </p:sp>
      <p:sp>
        <p:nvSpPr>
          <p:cNvPr id="3" name="Content Placeholder 2">
            <a:extLst>
              <a:ext uri="{FF2B5EF4-FFF2-40B4-BE49-F238E27FC236}">
                <a16:creationId xmlns:a16="http://schemas.microsoft.com/office/drawing/2014/main" id="{B21952D9-A8CD-404E-933E-34B9B1D0BB82}"/>
              </a:ext>
            </a:extLst>
          </p:cNvPr>
          <p:cNvSpPr>
            <a:spLocks noGrp="1"/>
          </p:cNvSpPr>
          <p:nvPr>
            <p:ph idx="1"/>
          </p:nvPr>
        </p:nvSpPr>
        <p:spPr/>
        <p:txBody>
          <a:bodyPr/>
          <a:lstStyle/>
          <a:p>
            <a:r>
              <a:rPr lang="en-GB" sz="3600" dirty="0">
                <a:ea typeface="Calibri" panose="020F0502020204030204" pitchFamily="34" charset="0"/>
                <a:cs typeface="Times New Roman" panose="02020603050405020304" pitchFamily="18" charset="0"/>
              </a:rPr>
              <a:t>‘</a:t>
            </a:r>
            <a:r>
              <a:rPr lang="en-GB" sz="3600" dirty="0">
                <a:effectLst/>
                <a:ea typeface="Calibri" panose="020F0502020204030204" pitchFamily="34" charset="0"/>
                <a:cs typeface="Times New Roman" panose="02020603050405020304" pitchFamily="18" charset="0"/>
              </a:rPr>
              <a:t>It follows that the nature of the Church’s task can be defined by reference to the records of the public career of Jesus, His teaching and His acts and </a:t>
            </a:r>
            <a:r>
              <a:rPr lang="en-GB" sz="3600" b="1" dirty="0">
                <a:solidFill>
                  <a:srgbClr val="FFFF00"/>
                </a:solidFill>
                <a:effectLst/>
                <a:ea typeface="Calibri" panose="020F0502020204030204" pitchFamily="34" charset="0"/>
                <a:cs typeface="Times New Roman" panose="02020603050405020304" pitchFamily="18" charset="0"/>
              </a:rPr>
              <a:t>his offices</a:t>
            </a:r>
            <a:r>
              <a:rPr lang="en-GB" sz="3600" dirty="0">
                <a:effectLst/>
                <a:ea typeface="Calibri" panose="020F0502020204030204" pitchFamily="34" charset="0"/>
                <a:cs typeface="Times New Roman" panose="02020603050405020304" pitchFamily="18" charset="0"/>
              </a:rPr>
              <a:t>.’ – TW Manson, </a:t>
            </a:r>
            <a:r>
              <a:rPr lang="en-GB" sz="3600" i="1" dirty="0">
                <a:effectLst/>
                <a:ea typeface="Calibri" panose="020F0502020204030204" pitchFamily="34" charset="0"/>
                <a:cs typeface="Times New Roman" panose="02020603050405020304" pitchFamily="18" charset="0"/>
              </a:rPr>
              <a:t>The Church’s Ministry</a:t>
            </a:r>
            <a:r>
              <a:rPr lang="en-GB" sz="3600" dirty="0">
                <a:effectLst/>
                <a:ea typeface="Calibri" panose="020F0502020204030204" pitchFamily="34" charset="0"/>
                <a:cs typeface="Times New Roman" panose="02020603050405020304" pitchFamily="18" charset="0"/>
              </a:rPr>
              <a:t>, 24-25</a:t>
            </a:r>
          </a:p>
          <a:p>
            <a:endParaRPr lang="en-GB" dirty="0"/>
          </a:p>
        </p:txBody>
      </p:sp>
    </p:spTree>
    <p:extLst>
      <p:ext uri="{BB962C8B-B14F-4D97-AF65-F5344CB8AC3E}">
        <p14:creationId xmlns:p14="http://schemas.microsoft.com/office/powerpoint/2010/main" val="11791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5A6-693E-44B7-9C73-2D7874CA8551}"/>
              </a:ext>
            </a:extLst>
          </p:cNvPr>
          <p:cNvSpPr>
            <a:spLocks noGrp="1"/>
          </p:cNvSpPr>
          <p:nvPr>
            <p:ph type="title"/>
          </p:nvPr>
        </p:nvSpPr>
        <p:spPr/>
        <p:txBody>
          <a:bodyPr/>
          <a:lstStyle/>
          <a:p>
            <a:r>
              <a:rPr lang="en-GB" dirty="0"/>
              <a:t>3. Who is the Church? </a:t>
            </a:r>
            <a:br>
              <a:rPr lang="en-GB" dirty="0"/>
            </a:br>
            <a:r>
              <a:rPr lang="en-GB" dirty="0"/>
              <a:t>The Body of Christ</a:t>
            </a:r>
          </a:p>
        </p:txBody>
      </p:sp>
      <p:sp>
        <p:nvSpPr>
          <p:cNvPr id="3" name="Content Placeholder 2">
            <a:extLst>
              <a:ext uri="{FF2B5EF4-FFF2-40B4-BE49-F238E27FC236}">
                <a16:creationId xmlns:a16="http://schemas.microsoft.com/office/drawing/2014/main" id="{B21952D9-A8CD-404E-933E-34B9B1D0BB82}"/>
              </a:ext>
            </a:extLst>
          </p:cNvPr>
          <p:cNvSpPr>
            <a:spLocks noGrp="1"/>
          </p:cNvSpPr>
          <p:nvPr>
            <p:ph idx="1"/>
          </p:nvPr>
        </p:nvSpPr>
        <p:spPr>
          <a:xfrm>
            <a:off x="1587710" y="2160016"/>
            <a:ext cx="9486690" cy="4242622"/>
          </a:xfrm>
        </p:spPr>
        <p:txBody>
          <a:bodyPr>
            <a:normAutofit lnSpcReduction="10000"/>
          </a:bodyPr>
          <a:lstStyle/>
          <a:p>
            <a:r>
              <a:rPr lang="en-US" sz="3600" dirty="0">
                <a:ea typeface="Calibri" panose="020F0502020204030204" pitchFamily="34" charset="0"/>
                <a:cs typeface="Times New Roman" panose="02020603050405020304" pitchFamily="18" charset="0"/>
              </a:rPr>
              <a:t>If the Church is the Body of Christ, and if the Church is the continuation of the ministry of Christ, then what does the church look like through the lenses of Prophet, Priest and King. In other words, in what ways does the Church embody, as Christ’s Body, the three offices of Jesus. </a:t>
            </a:r>
            <a:endParaRPr lang="en-GB" dirty="0"/>
          </a:p>
        </p:txBody>
      </p:sp>
    </p:spTree>
    <p:extLst>
      <p:ext uri="{BB962C8B-B14F-4D97-AF65-F5344CB8AC3E}">
        <p14:creationId xmlns:p14="http://schemas.microsoft.com/office/powerpoint/2010/main" val="330498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5A6-693E-44B7-9C73-2D7874CA8551}"/>
              </a:ext>
            </a:extLst>
          </p:cNvPr>
          <p:cNvSpPr>
            <a:spLocks noGrp="1"/>
          </p:cNvSpPr>
          <p:nvPr>
            <p:ph type="title"/>
          </p:nvPr>
        </p:nvSpPr>
        <p:spPr/>
        <p:txBody>
          <a:bodyPr/>
          <a:lstStyle/>
          <a:p>
            <a:r>
              <a:rPr lang="en-GB" dirty="0"/>
              <a:t>3. Who is the Church? </a:t>
            </a:r>
            <a:br>
              <a:rPr lang="en-GB" dirty="0"/>
            </a:br>
            <a:r>
              <a:rPr lang="en-GB" dirty="0">
                <a:solidFill>
                  <a:srgbClr val="FFFF00"/>
                </a:solidFill>
              </a:rPr>
              <a:t>Prophetic</a:t>
            </a:r>
            <a:r>
              <a:rPr lang="en-GB" dirty="0"/>
              <a:t>, Embodied, Embedded</a:t>
            </a:r>
          </a:p>
        </p:txBody>
      </p:sp>
      <p:sp>
        <p:nvSpPr>
          <p:cNvPr id="3" name="Content Placeholder 2">
            <a:extLst>
              <a:ext uri="{FF2B5EF4-FFF2-40B4-BE49-F238E27FC236}">
                <a16:creationId xmlns:a16="http://schemas.microsoft.com/office/drawing/2014/main" id="{B21952D9-A8CD-404E-933E-34B9B1D0BB82}"/>
              </a:ext>
            </a:extLst>
          </p:cNvPr>
          <p:cNvSpPr>
            <a:spLocks noGrp="1"/>
          </p:cNvSpPr>
          <p:nvPr>
            <p:ph idx="1"/>
          </p:nvPr>
        </p:nvSpPr>
        <p:spPr>
          <a:xfrm>
            <a:off x="1587710" y="2160016"/>
            <a:ext cx="9486690" cy="4242622"/>
          </a:xfrm>
        </p:spPr>
        <p:txBody>
          <a:bodyPr>
            <a:normAutofit/>
          </a:bodyPr>
          <a:lstStyle/>
          <a:p>
            <a:r>
              <a:rPr lang="en-US" sz="3600" dirty="0"/>
              <a:t>Using imagery, metaphors and creative stories, Jesus provoked the people’s imaginations to consider a world different to the one they saw in front of them. </a:t>
            </a:r>
          </a:p>
          <a:p>
            <a:r>
              <a:rPr lang="en-US" sz="3600" dirty="0"/>
              <a:t>Story 1 – Biblical Illiteracy</a:t>
            </a:r>
            <a:endParaRPr lang="en-GB" sz="3600" dirty="0"/>
          </a:p>
        </p:txBody>
      </p:sp>
    </p:spTree>
    <p:extLst>
      <p:ext uri="{BB962C8B-B14F-4D97-AF65-F5344CB8AC3E}">
        <p14:creationId xmlns:p14="http://schemas.microsoft.com/office/powerpoint/2010/main" val="237010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5A6-693E-44B7-9C73-2D7874CA8551}"/>
              </a:ext>
            </a:extLst>
          </p:cNvPr>
          <p:cNvSpPr>
            <a:spLocks noGrp="1"/>
          </p:cNvSpPr>
          <p:nvPr>
            <p:ph type="title"/>
          </p:nvPr>
        </p:nvSpPr>
        <p:spPr/>
        <p:txBody>
          <a:bodyPr/>
          <a:lstStyle/>
          <a:p>
            <a:r>
              <a:rPr lang="en-GB" dirty="0"/>
              <a:t>3. Who is the Church? </a:t>
            </a:r>
            <a:br>
              <a:rPr lang="en-GB" dirty="0"/>
            </a:br>
            <a:r>
              <a:rPr lang="en-GB" dirty="0"/>
              <a:t>Prophetic, </a:t>
            </a:r>
            <a:r>
              <a:rPr lang="en-GB" dirty="0">
                <a:solidFill>
                  <a:srgbClr val="FFFF00"/>
                </a:solidFill>
              </a:rPr>
              <a:t>Embodied</a:t>
            </a:r>
            <a:r>
              <a:rPr lang="en-GB" dirty="0"/>
              <a:t>, Embedded</a:t>
            </a:r>
          </a:p>
        </p:txBody>
      </p:sp>
      <p:sp>
        <p:nvSpPr>
          <p:cNvPr id="3" name="Content Placeholder 2">
            <a:extLst>
              <a:ext uri="{FF2B5EF4-FFF2-40B4-BE49-F238E27FC236}">
                <a16:creationId xmlns:a16="http://schemas.microsoft.com/office/drawing/2014/main" id="{B21952D9-A8CD-404E-933E-34B9B1D0BB82}"/>
              </a:ext>
            </a:extLst>
          </p:cNvPr>
          <p:cNvSpPr>
            <a:spLocks noGrp="1"/>
          </p:cNvSpPr>
          <p:nvPr>
            <p:ph idx="1"/>
          </p:nvPr>
        </p:nvSpPr>
        <p:spPr>
          <a:xfrm>
            <a:off x="1587710" y="2160016"/>
            <a:ext cx="9486690" cy="4242622"/>
          </a:xfrm>
        </p:spPr>
        <p:txBody>
          <a:bodyPr>
            <a:normAutofit/>
          </a:bodyPr>
          <a:lstStyle/>
          <a:p>
            <a:r>
              <a:rPr lang="en-GB" sz="3600" dirty="0">
                <a:effectLst/>
                <a:ea typeface="Calibri" panose="020F0502020204030204" pitchFamily="34" charset="0"/>
                <a:cs typeface="Times New Roman" panose="02020603050405020304" pitchFamily="18" charset="0"/>
              </a:rPr>
              <a:t>‘One reason why the rich in general have so little sympathy for the poor is because they seldom visit them. Hence it is that, according to the common observation, one part of the world does not know what the other suffers.’ – John Wesley, </a:t>
            </a:r>
            <a:r>
              <a:rPr lang="en-GB" sz="3600" i="1" dirty="0">
                <a:effectLst/>
                <a:ea typeface="Calibri" panose="020F0502020204030204" pitchFamily="34" charset="0"/>
                <a:cs typeface="Times New Roman" panose="02020603050405020304" pitchFamily="18" charset="0"/>
              </a:rPr>
              <a:t>On Visiting the Sick</a:t>
            </a:r>
            <a:endParaRPr lang="en-GB"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86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29B4-9A7B-4252-B112-3918CB5ED16B}"/>
              </a:ext>
            </a:extLst>
          </p:cNvPr>
          <p:cNvSpPr>
            <a:spLocks noGrp="1"/>
          </p:cNvSpPr>
          <p:nvPr>
            <p:ph type="title"/>
          </p:nvPr>
        </p:nvSpPr>
        <p:spPr>
          <a:xfrm>
            <a:off x="1587709" y="455362"/>
            <a:ext cx="9958831" cy="1550419"/>
          </a:xfrm>
        </p:spPr>
        <p:txBody>
          <a:bodyPr/>
          <a:lstStyle/>
          <a:p>
            <a:r>
              <a:rPr lang="en-GB" dirty="0"/>
              <a:t>1. The Call to be holy as God is holy</a:t>
            </a:r>
          </a:p>
        </p:txBody>
      </p:sp>
      <p:sp>
        <p:nvSpPr>
          <p:cNvPr id="3" name="Content Placeholder 2">
            <a:extLst>
              <a:ext uri="{FF2B5EF4-FFF2-40B4-BE49-F238E27FC236}">
                <a16:creationId xmlns:a16="http://schemas.microsoft.com/office/drawing/2014/main" id="{E70B8F17-52E9-44C0-9239-9C889AAE548B}"/>
              </a:ext>
            </a:extLst>
          </p:cNvPr>
          <p:cNvSpPr>
            <a:spLocks noGrp="1"/>
          </p:cNvSpPr>
          <p:nvPr>
            <p:ph idx="1"/>
          </p:nvPr>
        </p:nvSpPr>
        <p:spPr>
          <a:xfrm>
            <a:off x="1587710" y="1447800"/>
            <a:ext cx="8280190" cy="4954838"/>
          </a:xfrm>
        </p:spPr>
        <p:txBody>
          <a:bodyPr>
            <a:normAutofit lnSpcReduction="10000"/>
          </a:bodyPr>
          <a:lstStyle/>
          <a:p>
            <a:r>
              <a:rPr lang="en-GB" sz="3200" dirty="0"/>
              <a:t>The Language of holiness</a:t>
            </a:r>
          </a:p>
          <a:p>
            <a:pPr marL="0" indent="0">
              <a:buNone/>
            </a:pPr>
            <a:endParaRPr lang="en-GB" sz="3200" dirty="0"/>
          </a:p>
          <a:p>
            <a:pPr marL="0" indent="0">
              <a:buNone/>
            </a:pPr>
            <a:r>
              <a:rPr lang="en-GB" sz="3200" dirty="0"/>
              <a:t>How often do we use the word holy/holiness in our everyday language?</a:t>
            </a:r>
          </a:p>
          <a:p>
            <a:pPr marL="0" indent="0">
              <a:buNone/>
            </a:pPr>
            <a:endParaRPr lang="en-GB" sz="3200" dirty="0"/>
          </a:p>
          <a:p>
            <a:pPr marL="0" indent="0">
              <a:buNone/>
            </a:pPr>
            <a:r>
              <a:rPr lang="en-GB" sz="3200" dirty="0"/>
              <a:t>How many times have you said, sung or heard the word holy/holiness in church services over the past few months?</a:t>
            </a:r>
          </a:p>
          <a:p>
            <a:endParaRPr lang="en-GB" dirty="0"/>
          </a:p>
        </p:txBody>
      </p:sp>
    </p:spTree>
    <p:extLst>
      <p:ext uri="{BB962C8B-B14F-4D97-AF65-F5344CB8AC3E}">
        <p14:creationId xmlns:p14="http://schemas.microsoft.com/office/powerpoint/2010/main" val="31270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5A6-693E-44B7-9C73-2D7874CA8551}"/>
              </a:ext>
            </a:extLst>
          </p:cNvPr>
          <p:cNvSpPr>
            <a:spLocks noGrp="1"/>
          </p:cNvSpPr>
          <p:nvPr>
            <p:ph type="title"/>
          </p:nvPr>
        </p:nvSpPr>
        <p:spPr/>
        <p:txBody>
          <a:bodyPr/>
          <a:lstStyle/>
          <a:p>
            <a:r>
              <a:rPr lang="en-GB" dirty="0"/>
              <a:t>3. Who is the Church? </a:t>
            </a:r>
            <a:br>
              <a:rPr lang="en-GB" dirty="0"/>
            </a:br>
            <a:r>
              <a:rPr lang="en-GB" dirty="0"/>
              <a:t>Prophetic, </a:t>
            </a:r>
            <a:r>
              <a:rPr lang="en-GB" dirty="0">
                <a:solidFill>
                  <a:srgbClr val="FFFF00"/>
                </a:solidFill>
              </a:rPr>
              <a:t>Embodied</a:t>
            </a:r>
            <a:r>
              <a:rPr lang="en-GB" dirty="0"/>
              <a:t>, Embedded</a:t>
            </a:r>
          </a:p>
        </p:txBody>
      </p:sp>
      <p:sp>
        <p:nvSpPr>
          <p:cNvPr id="3" name="Content Placeholder 2">
            <a:extLst>
              <a:ext uri="{FF2B5EF4-FFF2-40B4-BE49-F238E27FC236}">
                <a16:creationId xmlns:a16="http://schemas.microsoft.com/office/drawing/2014/main" id="{B21952D9-A8CD-404E-933E-34B9B1D0BB82}"/>
              </a:ext>
            </a:extLst>
          </p:cNvPr>
          <p:cNvSpPr>
            <a:spLocks noGrp="1"/>
          </p:cNvSpPr>
          <p:nvPr>
            <p:ph idx="1"/>
          </p:nvPr>
        </p:nvSpPr>
        <p:spPr>
          <a:xfrm>
            <a:off x="1587710" y="2160016"/>
            <a:ext cx="9486690" cy="4242622"/>
          </a:xfrm>
        </p:spPr>
        <p:txBody>
          <a:bodyPr>
            <a:normAutofit/>
          </a:bodyPr>
          <a:lstStyle/>
          <a:p>
            <a:r>
              <a:rPr lang="en-GB" sz="3600" dirty="0">
                <a:ea typeface="Calibri" panose="020F0502020204030204" pitchFamily="34" charset="0"/>
                <a:cs typeface="Times New Roman" panose="02020603050405020304" pitchFamily="18" charset="0"/>
              </a:rPr>
              <a:t>Story 2 – Steve and Jessica</a:t>
            </a:r>
            <a:endParaRPr lang="en-GB"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0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5A6-693E-44B7-9C73-2D7874CA8551}"/>
              </a:ext>
            </a:extLst>
          </p:cNvPr>
          <p:cNvSpPr>
            <a:spLocks noGrp="1"/>
          </p:cNvSpPr>
          <p:nvPr>
            <p:ph type="title"/>
          </p:nvPr>
        </p:nvSpPr>
        <p:spPr/>
        <p:txBody>
          <a:bodyPr/>
          <a:lstStyle/>
          <a:p>
            <a:r>
              <a:rPr lang="en-GB" dirty="0"/>
              <a:t>3. Who is the Church? </a:t>
            </a:r>
            <a:br>
              <a:rPr lang="en-GB" dirty="0"/>
            </a:br>
            <a:r>
              <a:rPr lang="en-GB" dirty="0"/>
              <a:t>Prophetic, Embodied, </a:t>
            </a:r>
            <a:r>
              <a:rPr lang="en-GB" dirty="0">
                <a:solidFill>
                  <a:srgbClr val="FFFF00"/>
                </a:solidFill>
              </a:rPr>
              <a:t>Embedded</a:t>
            </a:r>
          </a:p>
        </p:txBody>
      </p:sp>
      <p:sp>
        <p:nvSpPr>
          <p:cNvPr id="3" name="Content Placeholder 2">
            <a:extLst>
              <a:ext uri="{FF2B5EF4-FFF2-40B4-BE49-F238E27FC236}">
                <a16:creationId xmlns:a16="http://schemas.microsoft.com/office/drawing/2014/main" id="{B21952D9-A8CD-404E-933E-34B9B1D0BB82}"/>
              </a:ext>
            </a:extLst>
          </p:cNvPr>
          <p:cNvSpPr>
            <a:spLocks noGrp="1"/>
          </p:cNvSpPr>
          <p:nvPr>
            <p:ph idx="1"/>
          </p:nvPr>
        </p:nvSpPr>
        <p:spPr>
          <a:xfrm>
            <a:off x="1587710" y="2160016"/>
            <a:ext cx="9486690" cy="4242622"/>
          </a:xfrm>
        </p:spPr>
        <p:txBody>
          <a:bodyPr>
            <a:normAutofit lnSpcReduction="10000"/>
          </a:bodyPr>
          <a:lstStyle/>
          <a:p>
            <a:r>
              <a:rPr lang="en-US" sz="3600" dirty="0">
                <a:ea typeface="Calibri" panose="020F0502020204030204" pitchFamily="34" charset="0"/>
                <a:cs typeface="Times New Roman" panose="02020603050405020304" pitchFamily="18" charset="0"/>
              </a:rPr>
              <a:t>To be embedded is to know the culture we find ourselves in.</a:t>
            </a:r>
          </a:p>
          <a:p>
            <a:r>
              <a:rPr lang="en-US" sz="3600" dirty="0">
                <a:ea typeface="Calibri" panose="020F0502020204030204" pitchFamily="34" charset="0"/>
                <a:cs typeface="Times New Roman" panose="02020603050405020304" pitchFamily="18" charset="0"/>
              </a:rPr>
              <a:t>To be embedded is to be involved in our local communities. </a:t>
            </a:r>
          </a:p>
          <a:p>
            <a:r>
              <a:rPr lang="en-US" sz="3600" dirty="0">
                <a:ea typeface="Calibri" panose="020F0502020204030204" pitchFamily="34" charset="0"/>
                <a:cs typeface="Times New Roman" panose="02020603050405020304" pitchFamily="18" charset="0"/>
              </a:rPr>
              <a:t>To be embedded is to imagine what our local communities could look like if the Kingdom of God reigned. </a:t>
            </a:r>
          </a:p>
        </p:txBody>
      </p:sp>
    </p:spTree>
    <p:extLst>
      <p:ext uri="{BB962C8B-B14F-4D97-AF65-F5344CB8AC3E}">
        <p14:creationId xmlns:p14="http://schemas.microsoft.com/office/powerpoint/2010/main" val="20516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5A6-693E-44B7-9C73-2D7874CA8551}"/>
              </a:ext>
            </a:extLst>
          </p:cNvPr>
          <p:cNvSpPr>
            <a:spLocks noGrp="1"/>
          </p:cNvSpPr>
          <p:nvPr>
            <p:ph type="title"/>
          </p:nvPr>
        </p:nvSpPr>
        <p:spPr/>
        <p:txBody>
          <a:bodyPr/>
          <a:lstStyle/>
          <a:p>
            <a:r>
              <a:rPr lang="en-GB" dirty="0"/>
              <a:t>3. Who is the Church? </a:t>
            </a:r>
            <a:br>
              <a:rPr lang="en-GB" dirty="0"/>
            </a:br>
            <a:r>
              <a:rPr lang="en-GB" dirty="0"/>
              <a:t>Prophetic, Embodied, </a:t>
            </a:r>
            <a:r>
              <a:rPr lang="en-GB" dirty="0">
                <a:solidFill>
                  <a:srgbClr val="FFFF00"/>
                </a:solidFill>
              </a:rPr>
              <a:t>Embedded</a:t>
            </a:r>
          </a:p>
        </p:txBody>
      </p:sp>
      <p:sp>
        <p:nvSpPr>
          <p:cNvPr id="3" name="Content Placeholder 2">
            <a:extLst>
              <a:ext uri="{FF2B5EF4-FFF2-40B4-BE49-F238E27FC236}">
                <a16:creationId xmlns:a16="http://schemas.microsoft.com/office/drawing/2014/main" id="{B21952D9-A8CD-404E-933E-34B9B1D0BB82}"/>
              </a:ext>
            </a:extLst>
          </p:cNvPr>
          <p:cNvSpPr>
            <a:spLocks noGrp="1"/>
          </p:cNvSpPr>
          <p:nvPr>
            <p:ph idx="1"/>
          </p:nvPr>
        </p:nvSpPr>
        <p:spPr>
          <a:xfrm>
            <a:off x="1587710" y="2160016"/>
            <a:ext cx="9486690" cy="4242622"/>
          </a:xfrm>
        </p:spPr>
        <p:txBody>
          <a:bodyPr>
            <a:normAutofit/>
          </a:bodyPr>
          <a:lstStyle/>
          <a:p>
            <a:r>
              <a:rPr lang="en-US" sz="3600" dirty="0">
                <a:ea typeface="Calibri" panose="020F0502020204030204" pitchFamily="34" charset="0"/>
                <a:cs typeface="Times New Roman" panose="02020603050405020304" pitchFamily="18" charset="0"/>
              </a:rPr>
              <a:t>Story 3 - Sami</a:t>
            </a:r>
          </a:p>
        </p:txBody>
      </p:sp>
    </p:spTree>
    <p:extLst>
      <p:ext uri="{BB962C8B-B14F-4D97-AF65-F5344CB8AC3E}">
        <p14:creationId xmlns:p14="http://schemas.microsoft.com/office/powerpoint/2010/main" val="37305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25A6-693E-44B7-9C73-2D7874CA8551}"/>
              </a:ext>
            </a:extLst>
          </p:cNvPr>
          <p:cNvSpPr>
            <a:spLocks noGrp="1"/>
          </p:cNvSpPr>
          <p:nvPr>
            <p:ph type="title"/>
          </p:nvPr>
        </p:nvSpPr>
        <p:spPr/>
        <p:txBody>
          <a:bodyPr/>
          <a:lstStyle/>
          <a:p>
            <a:r>
              <a:rPr lang="en-GB" dirty="0"/>
              <a:t>4. Conclusion</a:t>
            </a:r>
          </a:p>
        </p:txBody>
      </p:sp>
      <p:sp>
        <p:nvSpPr>
          <p:cNvPr id="3" name="Content Placeholder 2">
            <a:extLst>
              <a:ext uri="{FF2B5EF4-FFF2-40B4-BE49-F238E27FC236}">
                <a16:creationId xmlns:a16="http://schemas.microsoft.com/office/drawing/2014/main" id="{B21952D9-A8CD-404E-933E-34B9B1D0BB82}"/>
              </a:ext>
            </a:extLst>
          </p:cNvPr>
          <p:cNvSpPr>
            <a:spLocks noGrp="1"/>
          </p:cNvSpPr>
          <p:nvPr>
            <p:ph idx="1"/>
          </p:nvPr>
        </p:nvSpPr>
        <p:spPr>
          <a:xfrm>
            <a:off x="1587710" y="1333500"/>
            <a:ext cx="9486690" cy="5069138"/>
          </a:xfrm>
        </p:spPr>
        <p:txBody>
          <a:bodyPr>
            <a:normAutofit/>
          </a:bodyPr>
          <a:lstStyle/>
          <a:p>
            <a:r>
              <a:rPr lang="en-US" sz="3600" dirty="0">
                <a:solidFill>
                  <a:srgbClr val="FFFF00"/>
                </a:solidFill>
                <a:ea typeface="Calibri" panose="020F0502020204030204" pitchFamily="34" charset="0"/>
                <a:cs typeface="Times New Roman" panose="02020603050405020304" pitchFamily="18" charset="0"/>
              </a:rPr>
              <a:t>What is holiness in the 21st century? </a:t>
            </a:r>
          </a:p>
          <a:p>
            <a:r>
              <a:rPr lang="en-US" sz="3600" dirty="0">
                <a:ea typeface="Calibri" panose="020F0502020204030204" pitchFamily="34" charset="0"/>
                <a:cs typeface="Times New Roman" panose="02020603050405020304" pitchFamily="18" charset="0"/>
              </a:rPr>
              <a:t>It is the continued call of God on His people: be holy as I am holy.</a:t>
            </a:r>
          </a:p>
          <a:p>
            <a:r>
              <a:rPr lang="en-US" sz="3600" dirty="0">
                <a:ea typeface="Calibri" panose="020F0502020204030204" pitchFamily="34" charset="0"/>
                <a:cs typeface="Times New Roman" panose="02020603050405020304" pitchFamily="18" charset="0"/>
              </a:rPr>
              <a:t>It is a call to continue the ministry of Jesus: Prophet, Priest, King.</a:t>
            </a:r>
          </a:p>
          <a:p>
            <a:r>
              <a:rPr lang="en-US" sz="3600" dirty="0">
                <a:ea typeface="Calibri" panose="020F0502020204030204" pitchFamily="34" charset="0"/>
                <a:cs typeface="Times New Roman" panose="02020603050405020304" pitchFamily="18" charset="0"/>
              </a:rPr>
              <a:t>Empowered by the Spirit, it is a reflection of Christ: Prophetic, Embodied, Embedded.</a:t>
            </a:r>
          </a:p>
        </p:txBody>
      </p:sp>
    </p:spTree>
    <p:extLst>
      <p:ext uri="{BB962C8B-B14F-4D97-AF65-F5344CB8AC3E}">
        <p14:creationId xmlns:p14="http://schemas.microsoft.com/office/powerpoint/2010/main" val="12240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121859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udy mountain top">
            <a:extLst>
              <a:ext uri="{FF2B5EF4-FFF2-40B4-BE49-F238E27FC236}">
                <a16:creationId xmlns:a16="http://schemas.microsoft.com/office/drawing/2014/main" id="{0C1ED1E9-CAC8-4A56-A09C-B96249D923AE}"/>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0"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02096"/>
            <a:ext cx="9421303" cy="2755904"/>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2" name="Rectangle 21">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2"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le 23">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8433"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782DC0F-E2BD-42CE-911F-8C79BA51E444}"/>
              </a:ext>
            </a:extLst>
          </p:cNvPr>
          <p:cNvSpPr>
            <a:spLocks noGrp="1"/>
          </p:cNvSpPr>
          <p:nvPr>
            <p:ph type="ctrTitle"/>
          </p:nvPr>
        </p:nvSpPr>
        <p:spPr>
          <a:xfrm>
            <a:off x="0" y="4609777"/>
            <a:ext cx="10253282" cy="1015663"/>
          </a:xfrm>
        </p:spPr>
        <p:txBody>
          <a:bodyPr anchor="b">
            <a:normAutofit fontScale="90000"/>
          </a:bodyPr>
          <a:lstStyle/>
          <a:p>
            <a:r>
              <a:rPr lang="en-GB" sz="5400"/>
              <a:t>Holiness </a:t>
            </a:r>
            <a:r>
              <a:rPr lang="en-GB" sz="5400" dirty="0"/>
              <a:t>in the 21</a:t>
            </a:r>
            <a:r>
              <a:rPr lang="en-GB" sz="5400" baseline="30000" dirty="0"/>
              <a:t>st</a:t>
            </a:r>
            <a:r>
              <a:rPr lang="en-GB" sz="5400" dirty="0"/>
              <a:t> Century: Prophetic, Embodied, Embedded</a:t>
            </a:r>
          </a:p>
        </p:txBody>
      </p:sp>
      <p:sp>
        <p:nvSpPr>
          <p:cNvPr id="3" name="Subtitle 2">
            <a:extLst>
              <a:ext uri="{FF2B5EF4-FFF2-40B4-BE49-F238E27FC236}">
                <a16:creationId xmlns:a16="http://schemas.microsoft.com/office/drawing/2014/main" id="{A2662EA7-03E7-4BB0-A3DF-DD91723207F8}"/>
              </a:ext>
            </a:extLst>
          </p:cNvPr>
          <p:cNvSpPr>
            <a:spLocks noGrp="1"/>
          </p:cNvSpPr>
          <p:nvPr>
            <p:ph type="subTitle" idx="1"/>
          </p:nvPr>
        </p:nvSpPr>
        <p:spPr>
          <a:xfrm>
            <a:off x="565150" y="5625445"/>
            <a:ext cx="8395223" cy="1015663"/>
          </a:xfrm>
        </p:spPr>
        <p:txBody>
          <a:bodyPr>
            <a:normAutofit fontScale="92500"/>
          </a:bodyPr>
          <a:lstStyle/>
          <a:p>
            <a:r>
              <a:rPr lang="en-GB" dirty="0"/>
              <a:t>Revd Dr Joseph Wood, Lecturer in Church History and Theology, </a:t>
            </a:r>
          </a:p>
          <a:p>
            <a:r>
              <a:rPr lang="en-GB" dirty="0"/>
              <a:t>NTC Australia/New Zealand</a:t>
            </a:r>
          </a:p>
        </p:txBody>
      </p:sp>
      <p:pic>
        <p:nvPicPr>
          <p:cNvPr id="14" name="Picture 13" descr="Logo, company name&#10;&#10;Description automatically generated">
            <a:extLst>
              <a:ext uri="{FF2B5EF4-FFF2-40B4-BE49-F238E27FC236}">
                <a16:creationId xmlns:a16="http://schemas.microsoft.com/office/drawing/2014/main" id="{B80F3BD8-FCBC-49A9-B9FC-D9CF48034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295" y="5424778"/>
            <a:ext cx="1852095" cy="1233197"/>
          </a:xfrm>
          <a:prstGeom prst="rect">
            <a:avLst/>
          </a:prstGeom>
        </p:spPr>
      </p:pic>
    </p:spTree>
    <p:extLst>
      <p:ext uri="{BB962C8B-B14F-4D97-AF65-F5344CB8AC3E}">
        <p14:creationId xmlns:p14="http://schemas.microsoft.com/office/powerpoint/2010/main" val="36083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357F-2D59-475E-AAC4-89302E0B9CB8}"/>
              </a:ext>
            </a:extLst>
          </p:cNvPr>
          <p:cNvSpPr>
            <a:spLocks noGrp="1"/>
          </p:cNvSpPr>
          <p:nvPr>
            <p:ph type="title"/>
          </p:nvPr>
        </p:nvSpPr>
        <p:spPr>
          <a:xfrm>
            <a:off x="1587710" y="455362"/>
            <a:ext cx="9861340" cy="1550419"/>
          </a:xfrm>
        </p:spPr>
        <p:txBody>
          <a:bodyPr/>
          <a:lstStyle/>
          <a:p>
            <a:r>
              <a:rPr lang="en-GB" dirty="0"/>
              <a:t>1. The Call to be holy as God is holy</a:t>
            </a:r>
          </a:p>
        </p:txBody>
      </p:sp>
      <p:sp>
        <p:nvSpPr>
          <p:cNvPr id="3" name="Content Placeholder 2">
            <a:extLst>
              <a:ext uri="{FF2B5EF4-FFF2-40B4-BE49-F238E27FC236}">
                <a16:creationId xmlns:a16="http://schemas.microsoft.com/office/drawing/2014/main" id="{15B6AD5F-7BFA-4E0E-BCCF-1BA9D7C4EBDC}"/>
              </a:ext>
            </a:extLst>
          </p:cNvPr>
          <p:cNvSpPr>
            <a:spLocks noGrp="1"/>
          </p:cNvSpPr>
          <p:nvPr>
            <p:ph idx="1"/>
          </p:nvPr>
        </p:nvSpPr>
        <p:spPr>
          <a:xfrm>
            <a:off x="1587710" y="1702816"/>
            <a:ext cx="9486690" cy="3926152"/>
          </a:xfrm>
        </p:spPr>
        <p:txBody>
          <a:bodyPr>
            <a:normAutofit lnSpcReduction="10000"/>
          </a:bodyPr>
          <a:lstStyle/>
          <a:p>
            <a:r>
              <a:rPr lang="en-GB" sz="3500" dirty="0">
                <a:ea typeface="Calibri" panose="020F0502020204030204" pitchFamily="34" charset="0"/>
                <a:cs typeface="Times New Roman" panose="02020603050405020304" pitchFamily="18" charset="0"/>
              </a:rPr>
              <a:t>‘A</a:t>
            </a:r>
            <a:r>
              <a:rPr lang="en-GB" sz="3500" dirty="0">
                <a:effectLst/>
                <a:ea typeface="Calibri" panose="020F0502020204030204" pitchFamily="34" charset="0"/>
                <a:cs typeface="Times New Roman" panose="02020603050405020304" pitchFamily="18" charset="0"/>
              </a:rPr>
              <a:t>lthough many of the tightly held clichés, code words, symbolic acts, and catchphrases that the people of God have inherited and use today are beautiful and good, what if over time they have become so separated from the overarching story of God they have lost their original meanings?’ – Tim Green, </a:t>
            </a:r>
            <a:r>
              <a:rPr lang="en-GB" sz="3500" i="1" dirty="0">
                <a:effectLst/>
                <a:ea typeface="Calibri" panose="020F0502020204030204" pitchFamily="34" charset="0"/>
                <a:cs typeface="Times New Roman" panose="02020603050405020304" pitchFamily="18" charset="0"/>
              </a:rPr>
              <a:t>The God Plot</a:t>
            </a:r>
            <a:endParaRPr lang="en-GB" sz="18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D6B-A192-4845-8C5C-6AF7E438BB87}"/>
              </a:ext>
            </a:extLst>
          </p:cNvPr>
          <p:cNvSpPr>
            <a:spLocks noGrp="1"/>
          </p:cNvSpPr>
          <p:nvPr>
            <p:ph type="title"/>
          </p:nvPr>
        </p:nvSpPr>
        <p:spPr>
          <a:xfrm>
            <a:off x="1587710" y="455362"/>
            <a:ext cx="9842290" cy="1550419"/>
          </a:xfrm>
        </p:spPr>
        <p:txBody>
          <a:bodyPr/>
          <a:lstStyle/>
          <a:p>
            <a:r>
              <a:rPr lang="en-GB" dirty="0"/>
              <a:t>1. The Call to be holy as God is holy</a:t>
            </a:r>
          </a:p>
        </p:txBody>
      </p:sp>
      <p:sp>
        <p:nvSpPr>
          <p:cNvPr id="3" name="Content Placeholder 2">
            <a:extLst>
              <a:ext uri="{FF2B5EF4-FFF2-40B4-BE49-F238E27FC236}">
                <a16:creationId xmlns:a16="http://schemas.microsoft.com/office/drawing/2014/main" id="{8AA5C4BB-F7E6-4110-B2B6-2ACA03D5888C}"/>
              </a:ext>
            </a:extLst>
          </p:cNvPr>
          <p:cNvSpPr>
            <a:spLocks noGrp="1"/>
          </p:cNvSpPr>
          <p:nvPr>
            <p:ph idx="1"/>
          </p:nvPr>
        </p:nvSpPr>
        <p:spPr>
          <a:xfrm>
            <a:off x="1587710" y="1295400"/>
            <a:ext cx="9486690" cy="5107238"/>
          </a:xfrm>
        </p:spPr>
        <p:txBody>
          <a:bodyPr>
            <a:normAutofit/>
          </a:bodyPr>
          <a:lstStyle/>
          <a:p>
            <a:r>
              <a:rPr lang="en-GB" sz="3500" dirty="0"/>
              <a:t>Holiness in the Bible</a:t>
            </a:r>
          </a:p>
          <a:p>
            <a:r>
              <a:rPr lang="en-GB" sz="3500" dirty="0">
                <a:effectLst/>
                <a:ea typeface="Calibri" panose="020F0502020204030204" pitchFamily="34" charset="0"/>
                <a:cs typeface="Times New Roman" panose="02020603050405020304" pitchFamily="18" charset="0"/>
              </a:rPr>
              <a:t>‘Different scholars emphasize different nuances of the word’s meaning, but all agree that holiness implies separation or otherness. The Latin suggests sanctification means to ‘make sacred’ or to ‘set apart’ for a sacred purpose.’ – Leclerc, </a:t>
            </a:r>
            <a:r>
              <a:rPr lang="en-GB" sz="3500" i="1" dirty="0">
                <a:effectLst/>
                <a:ea typeface="Calibri" panose="020F0502020204030204" pitchFamily="34" charset="0"/>
                <a:cs typeface="Times New Roman" panose="02020603050405020304" pitchFamily="18" charset="0"/>
              </a:rPr>
              <a:t>Discovering Christian Holiness</a:t>
            </a:r>
            <a:r>
              <a:rPr lang="en-GB" sz="3500" dirty="0">
                <a:effectLst/>
                <a:ea typeface="Calibri" panose="020F0502020204030204" pitchFamily="34" charset="0"/>
                <a:cs typeface="Times New Roman" panose="02020603050405020304" pitchFamily="18" charset="0"/>
              </a:rPr>
              <a:t>, 55</a:t>
            </a:r>
          </a:p>
        </p:txBody>
      </p:sp>
    </p:spTree>
    <p:extLst>
      <p:ext uri="{BB962C8B-B14F-4D97-AF65-F5344CB8AC3E}">
        <p14:creationId xmlns:p14="http://schemas.microsoft.com/office/powerpoint/2010/main" val="37896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D6B-A192-4845-8C5C-6AF7E438BB87}"/>
              </a:ext>
            </a:extLst>
          </p:cNvPr>
          <p:cNvSpPr>
            <a:spLocks noGrp="1"/>
          </p:cNvSpPr>
          <p:nvPr>
            <p:ph type="title"/>
          </p:nvPr>
        </p:nvSpPr>
        <p:spPr>
          <a:xfrm>
            <a:off x="1587710" y="455362"/>
            <a:ext cx="9842290" cy="1550419"/>
          </a:xfrm>
        </p:spPr>
        <p:txBody>
          <a:bodyPr/>
          <a:lstStyle/>
          <a:p>
            <a:r>
              <a:rPr lang="en-GB" dirty="0"/>
              <a:t>1. The Call to be holy as God is holy</a:t>
            </a:r>
          </a:p>
        </p:txBody>
      </p:sp>
      <p:sp>
        <p:nvSpPr>
          <p:cNvPr id="3" name="Content Placeholder 2">
            <a:extLst>
              <a:ext uri="{FF2B5EF4-FFF2-40B4-BE49-F238E27FC236}">
                <a16:creationId xmlns:a16="http://schemas.microsoft.com/office/drawing/2014/main" id="{8AA5C4BB-F7E6-4110-B2B6-2ACA03D5888C}"/>
              </a:ext>
            </a:extLst>
          </p:cNvPr>
          <p:cNvSpPr>
            <a:spLocks noGrp="1"/>
          </p:cNvSpPr>
          <p:nvPr>
            <p:ph idx="1"/>
          </p:nvPr>
        </p:nvSpPr>
        <p:spPr>
          <a:xfrm>
            <a:off x="1587710" y="1295400"/>
            <a:ext cx="9486690" cy="5107238"/>
          </a:xfrm>
        </p:spPr>
        <p:txBody>
          <a:bodyPr>
            <a:normAutofit/>
          </a:bodyPr>
          <a:lstStyle/>
          <a:p>
            <a:r>
              <a:rPr lang="en-GB" sz="3500" dirty="0"/>
              <a:t>Holiness in the Bible</a:t>
            </a:r>
          </a:p>
          <a:p>
            <a:pPr>
              <a:lnSpc>
                <a:spcPct val="107000"/>
              </a:lnSpc>
              <a:spcAft>
                <a:spcPts val="800"/>
              </a:spcAft>
            </a:pPr>
            <a:r>
              <a:rPr lang="en-GB" sz="3500" dirty="0">
                <a:effectLst/>
                <a:ea typeface="Calibri" panose="020F0502020204030204" pitchFamily="34" charset="0"/>
                <a:cs typeface="Times New Roman" panose="02020603050405020304" pitchFamily="18" charset="0"/>
              </a:rPr>
              <a:t>Holiness is reconfigured in the Gospels. No longer is God far away; He is present, living and walking amongst his people. No longer is God speaking through the prophets, but he is speaking through the Son, ‘the exact imprint of God’s very being.’ (Hebrews 1.1-3) </a:t>
            </a:r>
          </a:p>
        </p:txBody>
      </p:sp>
    </p:spTree>
    <p:extLst>
      <p:ext uri="{BB962C8B-B14F-4D97-AF65-F5344CB8AC3E}">
        <p14:creationId xmlns:p14="http://schemas.microsoft.com/office/powerpoint/2010/main" val="214964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D6B-A192-4845-8C5C-6AF7E438BB87}"/>
              </a:ext>
            </a:extLst>
          </p:cNvPr>
          <p:cNvSpPr>
            <a:spLocks noGrp="1"/>
          </p:cNvSpPr>
          <p:nvPr>
            <p:ph type="title"/>
          </p:nvPr>
        </p:nvSpPr>
        <p:spPr>
          <a:xfrm>
            <a:off x="1587710" y="455362"/>
            <a:ext cx="9842290" cy="1550419"/>
          </a:xfrm>
        </p:spPr>
        <p:txBody>
          <a:bodyPr/>
          <a:lstStyle/>
          <a:p>
            <a:r>
              <a:rPr lang="en-GB" dirty="0"/>
              <a:t>1. The Call to be holy as God is holy</a:t>
            </a:r>
          </a:p>
        </p:txBody>
      </p:sp>
      <p:sp>
        <p:nvSpPr>
          <p:cNvPr id="3" name="Content Placeholder 2">
            <a:extLst>
              <a:ext uri="{FF2B5EF4-FFF2-40B4-BE49-F238E27FC236}">
                <a16:creationId xmlns:a16="http://schemas.microsoft.com/office/drawing/2014/main" id="{8AA5C4BB-F7E6-4110-B2B6-2ACA03D5888C}"/>
              </a:ext>
            </a:extLst>
          </p:cNvPr>
          <p:cNvSpPr>
            <a:spLocks noGrp="1"/>
          </p:cNvSpPr>
          <p:nvPr>
            <p:ph idx="1"/>
          </p:nvPr>
        </p:nvSpPr>
        <p:spPr>
          <a:xfrm>
            <a:off x="1587710" y="1295400"/>
            <a:ext cx="9486690" cy="5107238"/>
          </a:xfrm>
        </p:spPr>
        <p:txBody>
          <a:bodyPr>
            <a:normAutofit/>
          </a:bodyPr>
          <a:lstStyle/>
          <a:p>
            <a:r>
              <a:rPr lang="en-GB" sz="3500" dirty="0"/>
              <a:t>Holiness in the Bible</a:t>
            </a:r>
          </a:p>
          <a:p>
            <a:pPr>
              <a:lnSpc>
                <a:spcPct val="107000"/>
              </a:lnSpc>
              <a:spcAft>
                <a:spcPts val="800"/>
              </a:spcAft>
            </a:pPr>
            <a:r>
              <a:rPr lang="en-GB" sz="3600" dirty="0">
                <a:effectLst/>
                <a:ea typeface="Calibri" panose="020F0502020204030204" pitchFamily="34" charset="0"/>
                <a:cs typeface="Times New Roman" panose="02020603050405020304" pitchFamily="18" charset="0"/>
              </a:rPr>
              <a:t>It is clear from this brief sketch that holiness in the NT is fully embodied in the person of Jesus, and fully expressed in his life, death, resurrection and ascension. And the call to be holy is not eliminated in the NT; it is re-oriented to the life of Christ: be Christlike as God is Christlike.</a:t>
            </a:r>
          </a:p>
        </p:txBody>
      </p:sp>
    </p:spTree>
    <p:extLst>
      <p:ext uri="{BB962C8B-B14F-4D97-AF65-F5344CB8AC3E}">
        <p14:creationId xmlns:p14="http://schemas.microsoft.com/office/powerpoint/2010/main" val="394112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A9B8-05CE-4CC2-8075-DD6E76BB71DE}"/>
              </a:ext>
            </a:extLst>
          </p:cNvPr>
          <p:cNvSpPr>
            <a:spLocks noGrp="1"/>
          </p:cNvSpPr>
          <p:nvPr>
            <p:ph type="title"/>
          </p:nvPr>
        </p:nvSpPr>
        <p:spPr>
          <a:xfrm>
            <a:off x="1587710" y="455362"/>
            <a:ext cx="10051840" cy="1550419"/>
          </a:xfrm>
        </p:spPr>
        <p:txBody>
          <a:bodyPr/>
          <a:lstStyle/>
          <a:p>
            <a:r>
              <a:rPr lang="en-GB" dirty="0"/>
              <a:t>1. The Call to be holy as God is holy</a:t>
            </a:r>
          </a:p>
        </p:txBody>
      </p:sp>
      <p:sp>
        <p:nvSpPr>
          <p:cNvPr id="3" name="Content Placeholder 2">
            <a:extLst>
              <a:ext uri="{FF2B5EF4-FFF2-40B4-BE49-F238E27FC236}">
                <a16:creationId xmlns:a16="http://schemas.microsoft.com/office/drawing/2014/main" id="{E6A651D3-85E0-4171-806C-21C50E42CD44}"/>
              </a:ext>
            </a:extLst>
          </p:cNvPr>
          <p:cNvSpPr>
            <a:spLocks noGrp="1"/>
          </p:cNvSpPr>
          <p:nvPr>
            <p:ph idx="1"/>
          </p:nvPr>
        </p:nvSpPr>
        <p:spPr>
          <a:xfrm>
            <a:off x="1333500" y="1543050"/>
            <a:ext cx="10306050" cy="4543118"/>
          </a:xfrm>
        </p:spPr>
        <p:txBody>
          <a:bodyPr>
            <a:noAutofit/>
          </a:bodyPr>
          <a:lstStyle/>
          <a:p>
            <a:r>
              <a:rPr lang="en-GB" sz="3500" dirty="0"/>
              <a:t>Wesleyan Tradition</a:t>
            </a:r>
          </a:p>
          <a:p>
            <a:pPr marL="0" indent="0">
              <a:buNone/>
            </a:pPr>
            <a:r>
              <a:rPr lang="en-GB" sz="3500" dirty="0"/>
              <a:t>Holiness unto the Lord is our watchword, and song</a:t>
            </a:r>
          </a:p>
          <a:p>
            <a:pPr marL="0" indent="0">
              <a:buNone/>
            </a:pPr>
            <a:r>
              <a:rPr lang="en-GB" sz="3500" dirty="0"/>
              <a:t>Holiness unto the Lord, as we’re marching along</a:t>
            </a:r>
          </a:p>
          <a:p>
            <a:pPr marL="0" indent="0">
              <a:buNone/>
            </a:pPr>
            <a:r>
              <a:rPr lang="en-GB" sz="3500" dirty="0"/>
              <a:t>Sing it, shout it, loud and long!</a:t>
            </a:r>
          </a:p>
          <a:p>
            <a:pPr marL="0" indent="0">
              <a:buNone/>
            </a:pPr>
            <a:r>
              <a:rPr lang="en-GB" sz="3500" dirty="0"/>
              <a:t>Holiness unto the Lord, now and forever…</a:t>
            </a:r>
          </a:p>
        </p:txBody>
      </p:sp>
    </p:spTree>
    <p:extLst>
      <p:ext uri="{BB962C8B-B14F-4D97-AF65-F5344CB8AC3E}">
        <p14:creationId xmlns:p14="http://schemas.microsoft.com/office/powerpoint/2010/main" val="151769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AB7B-B597-4B6D-9839-EA065B770786}"/>
              </a:ext>
            </a:extLst>
          </p:cNvPr>
          <p:cNvSpPr>
            <a:spLocks noGrp="1"/>
          </p:cNvSpPr>
          <p:nvPr>
            <p:ph type="title"/>
          </p:nvPr>
        </p:nvSpPr>
        <p:spPr/>
        <p:txBody>
          <a:bodyPr/>
          <a:lstStyle/>
          <a:p>
            <a:r>
              <a:rPr lang="en-GB" dirty="0"/>
              <a:t>What does it mean to be holy as God is holy in our day?</a:t>
            </a:r>
          </a:p>
        </p:txBody>
      </p:sp>
      <p:sp>
        <p:nvSpPr>
          <p:cNvPr id="3" name="Content Placeholder 2">
            <a:extLst>
              <a:ext uri="{FF2B5EF4-FFF2-40B4-BE49-F238E27FC236}">
                <a16:creationId xmlns:a16="http://schemas.microsoft.com/office/drawing/2014/main" id="{9A64F05B-6431-4AE2-918D-9CBD9DD8D43C}"/>
              </a:ext>
            </a:extLst>
          </p:cNvPr>
          <p:cNvSpPr>
            <a:spLocks noGrp="1"/>
          </p:cNvSpPr>
          <p:nvPr>
            <p:ph idx="1"/>
          </p:nvPr>
        </p:nvSpPr>
        <p:spPr/>
        <p:txBody>
          <a:bodyPr>
            <a:normAutofit/>
          </a:bodyPr>
          <a:lstStyle/>
          <a:p>
            <a:r>
              <a:rPr lang="en-GB" sz="4000" dirty="0"/>
              <a:t>We begin with a simple definition: </a:t>
            </a:r>
          </a:p>
          <a:p>
            <a:pPr marL="0" indent="0">
              <a:buNone/>
            </a:pPr>
            <a:r>
              <a:rPr lang="en-GB" sz="4000" dirty="0"/>
              <a:t>To be holy is to be like Christ.</a:t>
            </a:r>
          </a:p>
        </p:txBody>
      </p:sp>
    </p:spTree>
    <p:extLst>
      <p:ext uri="{BB962C8B-B14F-4D97-AF65-F5344CB8AC3E}">
        <p14:creationId xmlns:p14="http://schemas.microsoft.com/office/powerpoint/2010/main" val="328132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terweaveVTI">
  <a:themeElements>
    <a:clrScheme name="AnalogousFromLightSeedLeftStep">
      <a:dk1>
        <a:srgbClr val="000000"/>
      </a:dk1>
      <a:lt1>
        <a:srgbClr val="FFFFFF"/>
      </a:lt1>
      <a:dk2>
        <a:srgbClr val="35371F"/>
      </a:dk2>
      <a:lt2>
        <a:srgbClr val="E2E8E5"/>
      </a:lt2>
      <a:accent1>
        <a:srgbClr val="D28AAC"/>
      </a:accent1>
      <a:accent2>
        <a:srgbClr val="C970BE"/>
      </a:accent2>
      <a:accent3>
        <a:srgbClr val="BD8AD2"/>
      </a:accent3>
      <a:accent4>
        <a:srgbClr val="8970C9"/>
      </a:accent4>
      <a:accent5>
        <a:srgbClr val="8A93D2"/>
      </a:accent5>
      <a:accent6>
        <a:srgbClr val="70A1C9"/>
      </a:accent6>
      <a:hlink>
        <a:srgbClr val="579075"/>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76</TotalTime>
  <Words>1594</Words>
  <Application>Microsoft Office PowerPoint</Application>
  <PresentationFormat>Widescreen</PresentationFormat>
  <Paragraphs>90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Neue Haas Grotesk Text Pro</vt:lpstr>
      <vt:lpstr>Selawik</vt:lpstr>
      <vt:lpstr>InterweaveVTI</vt:lpstr>
      <vt:lpstr>Holiness in the 21st Century: Prophetic, Embodied, Embedded</vt:lpstr>
      <vt:lpstr>What does it look like to be holy as God is holy in this story?</vt:lpstr>
      <vt:lpstr>1. The Call to be holy as God is holy</vt:lpstr>
      <vt:lpstr>1. The Call to be holy as God is holy</vt:lpstr>
      <vt:lpstr>1. The Call to be holy as God is holy</vt:lpstr>
      <vt:lpstr>1. The Call to be holy as God is holy</vt:lpstr>
      <vt:lpstr>1. The Call to be holy as God is holy</vt:lpstr>
      <vt:lpstr>1. The Call to be holy as God is holy</vt:lpstr>
      <vt:lpstr>What does it mean to be holy as God is holy in our day?</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2. Three offices of Christ:  Prophet, Priest, and King</vt:lpstr>
      <vt:lpstr>3. Who is the Church?  The Body of Christ</vt:lpstr>
      <vt:lpstr>3. Who is the Church?  The Body of Christ</vt:lpstr>
      <vt:lpstr>3. Who is the Church?  Prophetic, Embodied, Embedded</vt:lpstr>
      <vt:lpstr>3. Who is the Church?  Prophetic, Embodied, Embedded</vt:lpstr>
      <vt:lpstr>3. Who is the Church?  Prophetic, Embodied, Embedded</vt:lpstr>
      <vt:lpstr>3. Who is the Church?  Prophetic, Embodied, Embedded</vt:lpstr>
      <vt:lpstr>3. Who is the Church?  Prophetic, Embodied, Embedded</vt:lpstr>
      <vt:lpstr>4. Conclusion</vt:lpstr>
      <vt:lpstr>Holiness in the 21st Century: Prophetic, Embodied, Embedded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‘Holiness in the 21st Century: Prophetic, Embodied, Embedded</dc:title>
  <dc:creator>Revd Wood</dc:creator>
  <cp:lastModifiedBy>NTC Office Manager</cp:lastModifiedBy>
  <cp:revision>22</cp:revision>
  <dcterms:created xsi:type="dcterms:W3CDTF">2021-10-21T04:08:41Z</dcterms:created>
  <dcterms:modified xsi:type="dcterms:W3CDTF">2021-10-27T01:18:03Z</dcterms:modified>
</cp:coreProperties>
</file>